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59"/>
  </p:notesMasterIdLst>
  <p:sldIdLst>
    <p:sldId id="613" r:id="rId2"/>
    <p:sldId id="650" r:id="rId3"/>
    <p:sldId id="710" r:id="rId4"/>
    <p:sldId id="713" r:id="rId5"/>
    <p:sldId id="728" r:id="rId6"/>
    <p:sldId id="729" r:id="rId7"/>
    <p:sldId id="714" r:id="rId8"/>
    <p:sldId id="726" r:id="rId9"/>
    <p:sldId id="727" r:id="rId10"/>
    <p:sldId id="747" r:id="rId11"/>
    <p:sldId id="731" r:id="rId12"/>
    <p:sldId id="748" r:id="rId13"/>
    <p:sldId id="749" r:id="rId14"/>
    <p:sldId id="815" r:id="rId15"/>
    <p:sldId id="750" r:id="rId16"/>
    <p:sldId id="751" r:id="rId17"/>
    <p:sldId id="666" r:id="rId18"/>
    <p:sldId id="667" r:id="rId19"/>
    <p:sldId id="669" r:id="rId20"/>
    <p:sldId id="670" r:id="rId21"/>
    <p:sldId id="674" r:id="rId22"/>
    <p:sldId id="671" r:id="rId23"/>
    <p:sldId id="672" r:id="rId24"/>
    <p:sldId id="675" r:id="rId25"/>
    <p:sldId id="687" r:id="rId26"/>
    <p:sldId id="688" r:id="rId27"/>
    <p:sldId id="689" r:id="rId28"/>
    <p:sldId id="690" r:id="rId29"/>
    <p:sldId id="691" r:id="rId30"/>
    <p:sldId id="816" r:id="rId31"/>
    <p:sldId id="711" r:id="rId32"/>
    <p:sldId id="715" r:id="rId33"/>
    <p:sldId id="794" r:id="rId34"/>
    <p:sldId id="796" r:id="rId35"/>
    <p:sldId id="781" r:id="rId36"/>
    <p:sldId id="782" r:id="rId37"/>
    <p:sldId id="803" r:id="rId38"/>
    <p:sldId id="804" r:id="rId39"/>
    <p:sldId id="805" r:id="rId40"/>
    <p:sldId id="806" r:id="rId41"/>
    <p:sldId id="807" r:id="rId42"/>
    <p:sldId id="808" r:id="rId43"/>
    <p:sldId id="809" r:id="rId44"/>
    <p:sldId id="810" r:id="rId45"/>
    <p:sldId id="811" r:id="rId46"/>
    <p:sldId id="812" r:id="rId47"/>
    <p:sldId id="653" r:id="rId48"/>
    <p:sldId id="752" r:id="rId49"/>
    <p:sldId id="753" r:id="rId50"/>
    <p:sldId id="754" r:id="rId51"/>
    <p:sldId id="755" r:id="rId52"/>
    <p:sldId id="756" r:id="rId53"/>
    <p:sldId id="772" r:id="rId54"/>
    <p:sldId id="773" r:id="rId55"/>
    <p:sldId id="774" r:id="rId56"/>
    <p:sldId id="775" r:id="rId57"/>
    <p:sldId id="801" r:id="rId58"/>
  </p:sldIdLst>
  <p:sldSz cx="12192000" cy="6858000"/>
  <p:notesSz cx="10234613" cy="70993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90468" autoAdjust="0"/>
  </p:normalViewPr>
  <p:slideViewPr>
    <p:cSldViewPr>
      <p:cViewPr varScale="1">
        <p:scale>
          <a:sx n="101" d="100"/>
          <a:sy n="101" d="100"/>
        </p:scale>
        <p:origin x="876" y="114"/>
      </p:cViewPr>
      <p:guideLst>
        <p:guide orient="horz" pos="2160"/>
        <p:guide pos="2880"/>
      </p:guideLst>
    </p:cSldViewPr>
  </p:slideViewPr>
  <p:outlineViewPr>
    <p:cViewPr>
      <p:scale>
        <a:sx n="33" d="100"/>
        <a:sy n="33" d="100"/>
      </p:scale>
      <p:origin x="0" y="-28950"/>
    </p:cViewPr>
  </p:outlin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NULL"/><Relationship Id="rId4"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443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lstStyle>
            <a:lvl1pPr eaLnBrk="0" hangingPunct="0">
              <a:buFont typeface="Arial" panose="020B0604020202020204" pitchFamily="34" charset="0"/>
              <a:buNone/>
              <a:defRPr sz="1300"/>
            </a:lvl1pPr>
          </a:lstStyle>
          <a:p>
            <a:pPr>
              <a:defRPr/>
            </a:pPr>
            <a:endParaRPr lang="zh-CN" altLang="zh-CN"/>
          </a:p>
        </p:txBody>
      </p:sp>
      <p:sp>
        <p:nvSpPr>
          <p:cNvPr id="2051" name="Rectangle 3"/>
          <p:cNvSpPr>
            <a:spLocks noGrp="1" noChangeArrowheads="1"/>
          </p:cNvSpPr>
          <p:nvPr>
            <p:ph type="dt" idx="1"/>
          </p:nvPr>
        </p:nvSpPr>
        <p:spPr bwMode="auto">
          <a:xfrm>
            <a:off x="5797550" y="0"/>
            <a:ext cx="443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lstStyle>
            <a:lvl1pPr algn="r" eaLnBrk="0" hangingPunct="0">
              <a:buFont typeface="Arial" panose="020B0604020202020204" pitchFamily="34" charset="0"/>
              <a:buNone/>
              <a:defRPr sz="1300"/>
            </a:lvl1pPr>
          </a:lstStyle>
          <a:p>
            <a:pPr>
              <a:defRPr/>
            </a:pPr>
            <a:endParaRPr lang="zh-CN" altLang="zh-CN"/>
          </a:p>
        </p:txBody>
      </p:sp>
      <p:sp>
        <p:nvSpPr>
          <p:cNvPr id="13316" name="Rectangle 4"/>
          <p:cNvSpPr>
            <a:spLocks noGrp="1" noRot="1" noChangeAspect="1" noChangeArrowheads="1" noTextEdit="1"/>
          </p:cNvSpPr>
          <p:nvPr>
            <p:ph type="sldImg" idx="4294967295"/>
          </p:nvPr>
        </p:nvSpPr>
        <p:spPr bwMode="auto">
          <a:xfrm>
            <a:off x="198438" y="531813"/>
            <a:ext cx="9836150" cy="2662237"/>
          </a:xfrm>
          <a:prstGeom prst="rect">
            <a:avLst/>
          </a:prstGeom>
          <a:noFill/>
          <a:ln w="9525">
            <a:noFill/>
            <a:miter lim="800000"/>
            <a:headEnd/>
            <a:tailEnd/>
          </a:ln>
        </p:spPr>
      </p:sp>
      <p:sp>
        <p:nvSpPr>
          <p:cNvPr id="2053" name="Rectangle 5"/>
          <p:cNvSpPr>
            <a:spLocks noGrp="1" noRot="1" noChangeAspect="1" noChangeArrowheads="1" noTextEdit="1"/>
          </p:cNvSpPr>
          <p:nvPr/>
        </p:nvSpPr>
        <p:spPr bwMode="auto">
          <a:xfrm>
            <a:off x="1020763" y="3371850"/>
            <a:ext cx="8186737"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mtClean="0"/>
          </a:p>
        </p:txBody>
      </p:sp>
      <p:sp>
        <p:nvSpPr>
          <p:cNvPr id="2054" name="Rectangle 6"/>
          <p:cNvSpPr>
            <a:spLocks noGrp="1" noChangeArrowheads="1"/>
          </p:cNvSpPr>
          <p:nvPr>
            <p:ph type="ftr" sz="quarter" idx="4"/>
          </p:nvPr>
        </p:nvSpPr>
        <p:spPr bwMode="auto">
          <a:xfrm>
            <a:off x="0" y="6742113"/>
            <a:ext cx="443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b" anchorCtr="0" compatLnSpc="1"/>
          <a:lstStyle>
            <a:lvl1pPr eaLnBrk="0" hangingPunct="0">
              <a:buFont typeface="Arial" panose="020B0604020202020204" pitchFamily="34" charset="0"/>
              <a:buNone/>
              <a:defRPr sz="1300"/>
            </a:lvl1pPr>
          </a:lstStyle>
          <a:p>
            <a:pPr>
              <a:defRPr/>
            </a:pPr>
            <a:endParaRPr lang="zh-CN" altLang="zh-CN"/>
          </a:p>
        </p:txBody>
      </p:sp>
      <p:sp>
        <p:nvSpPr>
          <p:cNvPr id="2055" name="Rectangle 7"/>
          <p:cNvSpPr>
            <a:spLocks noGrp="1" noChangeArrowheads="1"/>
          </p:cNvSpPr>
          <p:nvPr>
            <p:ph type="sldNum" sz="quarter" idx="5"/>
          </p:nvPr>
        </p:nvSpPr>
        <p:spPr bwMode="auto">
          <a:xfrm>
            <a:off x="5797550" y="6742113"/>
            <a:ext cx="443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b" anchorCtr="0" compatLnSpc="1">
            <a:prstTxWarp prst="textNoShape">
              <a:avLst/>
            </a:prstTxWarp>
          </a:bodyPr>
          <a:lstStyle>
            <a:lvl1pPr algn="r" eaLnBrk="1" hangingPunct="1">
              <a:buFont typeface="Arial" pitchFamily="34" charset="0"/>
              <a:buNone/>
              <a:defRPr noProof="1"/>
            </a:lvl1pPr>
          </a:lstStyle>
          <a:p>
            <a:fld id="{CB04D99E-613D-4B5A-A8EF-00DEF0603C70}" type="slidenum">
              <a:rPr altLang="zh-CN"/>
              <a:pPr/>
              <a:t>‹#›</a:t>
            </a:fld>
            <a:endParaRPr lang="zh-CN" altLang="zh-CN" sz="1300"/>
          </a:p>
        </p:txBody>
      </p:sp>
    </p:spTree>
    <p:extLst>
      <p:ext uri="{BB962C8B-B14F-4D97-AF65-F5344CB8AC3E}">
        <p14:creationId xmlns:p14="http://schemas.microsoft.com/office/powerpoint/2010/main" val="592531814"/>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idx="4294967295"/>
          </p:nvPr>
        </p:nvSpPr>
        <p:spPr>
          <a:xfrm>
            <a:off x="2749550" y="531813"/>
            <a:ext cx="4733925" cy="2662237"/>
          </a:xfrm>
          <a:ln/>
        </p:spPr>
      </p:sp>
      <p:sp>
        <p:nvSpPr>
          <p:cNvPr id="35843"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2520626412"/>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idx="4294967295"/>
          </p:nvPr>
        </p:nvSpPr>
        <p:spPr>
          <a:xfrm>
            <a:off x="2749550" y="531813"/>
            <a:ext cx="4733925" cy="2662237"/>
          </a:xfrm>
          <a:ln/>
        </p:spPr>
      </p:sp>
      <p:sp>
        <p:nvSpPr>
          <p:cNvPr id="80899" name="Rectangle 3"/>
          <p:cNvSpPr>
            <a:spLocks noGrp="1" noRot="1" noChangeAspect="1" noChangeArrowheads="1" noTextEdit="1"/>
          </p:cNvSpPr>
          <p:nvPr>
            <p:ph type="body" idx="4294967295"/>
          </p:nvPr>
        </p:nvSpPr>
        <p:spPr bwMode="auto">
          <a:xfrm>
            <a:off x="-930275" y="6375400"/>
            <a:ext cx="10517188"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360109326"/>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idx="4294967295"/>
          </p:nvPr>
        </p:nvSpPr>
        <p:spPr>
          <a:xfrm>
            <a:off x="2749550" y="531813"/>
            <a:ext cx="4733925" cy="2662237"/>
          </a:xfrm>
          <a:ln/>
        </p:spPr>
      </p:sp>
      <p:sp>
        <p:nvSpPr>
          <p:cNvPr id="82947" name="Rectangle 3"/>
          <p:cNvSpPr>
            <a:spLocks noGrp="1" noRot="1" noChangeAspect="1" noChangeArrowheads="1" noTextEdit="1"/>
          </p:cNvSpPr>
          <p:nvPr>
            <p:ph type="body" idx="4294967295"/>
          </p:nvPr>
        </p:nvSpPr>
        <p:spPr bwMode="auto">
          <a:xfrm>
            <a:off x="-930275" y="6375400"/>
            <a:ext cx="10517188"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2874546522"/>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xfrm>
            <a:off x="2749550" y="531813"/>
            <a:ext cx="4733925" cy="2662237"/>
          </a:xfrm>
        </p:spPr>
      </p:sp>
      <p:sp>
        <p:nvSpPr>
          <p:cNvPr id="84995" name="文本占位符 2"/>
          <p:cNvSpPr>
            <a:spLocks noGrp="1" noChangeArrowheads="1"/>
          </p:cNvSpPr>
          <p:nvPr>
            <p:ph type="body" sz="quarter" idx="4294967295"/>
          </p:nvPr>
        </p:nvSpPr>
        <p:spPr bwMode="auto">
          <a:xfrm>
            <a:off x="987425" y="3052763"/>
            <a:ext cx="7904163" cy="2497137"/>
          </a:xfrm>
          <a:prstGeom prst="rect">
            <a:avLst/>
          </a:prstGeom>
          <a:noFill/>
          <a:ln>
            <a:miter lim="800000"/>
            <a:headEnd/>
            <a:tailEnd/>
          </a:ln>
        </p:spPr>
        <p:txBody>
          <a:bodyPr/>
          <a:lstStyle/>
          <a:p>
            <a:endParaRPr lang="zh-CN" altLang="en-US" smtClean="0"/>
          </a:p>
        </p:txBody>
      </p:sp>
    </p:spTree>
    <p:extLst>
      <p:ext uri="{BB962C8B-B14F-4D97-AF65-F5344CB8AC3E}">
        <p14:creationId xmlns:p14="http://schemas.microsoft.com/office/powerpoint/2010/main" val="332536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7042" name="幻灯片图像占位符 1"/>
          <p:cNvSpPr>
            <a:spLocks noGrp="1" noRot="1" noChangeAspect="1" noChangeArrowheads="1" noTextEdit="1"/>
          </p:cNvSpPr>
          <p:nvPr>
            <p:ph type="sldImg" idx="4294967295"/>
          </p:nvPr>
        </p:nvSpPr>
        <p:spPr>
          <a:xfrm>
            <a:off x="2749550" y="531813"/>
            <a:ext cx="4732338" cy="2662237"/>
          </a:xfrm>
        </p:spPr>
      </p:sp>
      <p:sp>
        <p:nvSpPr>
          <p:cNvPr id="87043" name="备注占位符 2"/>
          <p:cNvSpPr>
            <a:spLocks noGrp="1" noChangeArrowheads="1"/>
          </p:cNvSpPr>
          <p:nvPr>
            <p:ph type="body" idx="4294967295"/>
          </p:nvPr>
        </p:nvSpPr>
        <p:spPr bwMode="auto">
          <a:xfrm>
            <a:off x="1022350" y="3370263"/>
            <a:ext cx="8188325" cy="3195637"/>
          </a:xfrm>
          <a:prstGeom prst="rect">
            <a:avLst/>
          </a:prstGeom>
          <a:noFill/>
          <a:ln>
            <a:miter lim="800000"/>
            <a:headEnd/>
            <a:tailEnd/>
          </a:ln>
        </p:spPr>
        <p:txBody>
          <a:bodyPr/>
          <a:lstStyle/>
          <a:p>
            <a:r>
              <a:rPr lang="en-US" altLang="zh-CN" smtClean="0"/>
              <a:t>Wij</a:t>
            </a:r>
            <a:r>
              <a:rPr lang="zh-CN" altLang="en-US" smtClean="0"/>
              <a:t>表示可见单元</a:t>
            </a:r>
            <a:r>
              <a:rPr lang="en-US" altLang="zh-CN" smtClean="0"/>
              <a:t>i</a:t>
            </a:r>
            <a:r>
              <a:rPr lang="zh-CN" altLang="en-US" smtClean="0"/>
              <a:t>与隐单元</a:t>
            </a:r>
            <a:r>
              <a:rPr lang="en-US" altLang="zh-CN" smtClean="0"/>
              <a:t>j</a:t>
            </a:r>
            <a:r>
              <a:rPr lang="zh-CN" altLang="en-US" smtClean="0"/>
              <a:t>之间的连接权重，</a:t>
            </a:r>
            <a:r>
              <a:rPr lang="en-US" altLang="zh-CN" smtClean="0"/>
              <a:t>ai</a:t>
            </a:r>
            <a:r>
              <a:rPr lang="zh-CN" altLang="en-US" smtClean="0"/>
              <a:t>表示可见单元</a:t>
            </a:r>
            <a:r>
              <a:rPr lang="en-US" altLang="zh-CN" smtClean="0"/>
              <a:t>i</a:t>
            </a:r>
            <a:r>
              <a:rPr lang="zh-CN" altLang="en-US" smtClean="0"/>
              <a:t>的偏置</a:t>
            </a:r>
            <a:r>
              <a:rPr lang="en-US" altLang="zh-CN" smtClean="0"/>
              <a:t>(bias),bj</a:t>
            </a:r>
            <a:r>
              <a:rPr lang="zh-CN" altLang="en-US" smtClean="0"/>
              <a:t>表示隐单元</a:t>
            </a:r>
            <a:r>
              <a:rPr lang="en-US" altLang="zh-CN" smtClean="0"/>
              <a:t>j</a:t>
            </a:r>
            <a:r>
              <a:rPr lang="zh-CN" altLang="en-US" smtClean="0"/>
              <a:t>的偏置</a:t>
            </a:r>
            <a:endParaRPr lang="en-US" altLang="zh-CN" smtClean="0"/>
          </a:p>
          <a:p>
            <a:r>
              <a:rPr lang="zh-CN" altLang="en-US" smtClean="0"/>
              <a:t>其中</a:t>
            </a:r>
            <a:r>
              <a:rPr lang="en-US" altLang="zh-CN" smtClean="0"/>
              <a:t>Z()</a:t>
            </a:r>
            <a:r>
              <a:rPr lang="zh-CN" altLang="en-US" smtClean="0"/>
              <a:t>为归一化因子</a:t>
            </a:r>
            <a:r>
              <a:rPr lang="en-US" altLang="zh-CN" smtClean="0"/>
              <a:t>,</a:t>
            </a:r>
            <a:r>
              <a:rPr lang="zh-CN" altLang="en-US" smtClean="0"/>
              <a:t>也称为配分函数</a:t>
            </a:r>
            <a:r>
              <a:rPr lang="en-US" altLang="zh-CN" smtClean="0"/>
              <a:t>(partition function)</a:t>
            </a:r>
            <a:r>
              <a:rPr lang="zh-CN" altLang="en-US" smtClean="0"/>
              <a:t>。</a:t>
            </a:r>
          </a:p>
        </p:txBody>
      </p:sp>
      <p:sp>
        <p:nvSpPr>
          <p:cNvPr id="87044" name="灯片编号占位符 3"/>
          <p:cNvSpPr txBox="1">
            <a:spLocks noGrp="1" noChangeArrowheads="1"/>
          </p:cNvSpPr>
          <p:nvPr/>
        </p:nvSpPr>
        <p:spPr bwMode="auto">
          <a:xfrm>
            <a:off x="5795963" y="6742113"/>
            <a:ext cx="4435475" cy="355600"/>
          </a:xfrm>
          <a:prstGeom prst="rect">
            <a:avLst/>
          </a:prstGeom>
          <a:noFill/>
          <a:ln w="9525">
            <a:noFill/>
            <a:miter lim="800000"/>
            <a:headEnd/>
            <a:tailEnd/>
          </a:ln>
        </p:spPr>
        <p:txBody>
          <a:bodyPr anchor="b"/>
          <a:lstStyle/>
          <a:p>
            <a:pPr algn="r" eaLnBrk="1" hangingPunct="1">
              <a:buFont typeface="Arial" pitchFamily="34" charset="0"/>
              <a:buNone/>
            </a:pPr>
            <a:fld id="{1B3BE062-56A7-44DB-BABE-C04654F20DC2}" type="slidenum">
              <a:rPr lang="en-US" altLang="zh-CN" sz="1200" b="1"/>
              <a:pPr algn="r" eaLnBrk="1" hangingPunct="1">
                <a:buFont typeface="Arial" pitchFamily="34" charset="0"/>
                <a:buNone/>
              </a:pPr>
              <a:t>36</a:t>
            </a:fld>
            <a:endParaRPr lang="en-US" altLang="zh-CN" sz="1200" b="1"/>
          </a:p>
        </p:txBody>
      </p:sp>
    </p:spTree>
    <p:extLst>
      <p:ext uri="{BB962C8B-B14F-4D97-AF65-F5344CB8AC3E}">
        <p14:creationId xmlns:p14="http://schemas.microsoft.com/office/powerpoint/2010/main" val="3480128204"/>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idx="4294967295"/>
          </p:nvPr>
        </p:nvSpPr>
        <p:spPr>
          <a:xfrm>
            <a:off x="2749550" y="531813"/>
            <a:ext cx="4733925" cy="2662237"/>
          </a:xfrm>
          <a:ln/>
        </p:spPr>
      </p:sp>
      <p:sp>
        <p:nvSpPr>
          <p:cNvPr id="95235"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4001107589"/>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idx="4294967295"/>
          </p:nvPr>
        </p:nvSpPr>
        <p:spPr>
          <a:xfrm>
            <a:off x="2749550" y="531813"/>
            <a:ext cx="4733925" cy="2662237"/>
          </a:xfrm>
          <a:ln/>
        </p:spPr>
      </p:sp>
      <p:sp>
        <p:nvSpPr>
          <p:cNvPr id="97283"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273426091"/>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ChangeArrowheads="1" noTextEdit="1"/>
          </p:cNvSpPr>
          <p:nvPr>
            <p:ph type="sldImg" idx="4294967295"/>
          </p:nvPr>
        </p:nvSpPr>
        <p:spPr>
          <a:xfrm>
            <a:off x="2749550" y="531813"/>
            <a:ext cx="4733925" cy="2662237"/>
          </a:xfrm>
        </p:spPr>
      </p:sp>
      <p:sp>
        <p:nvSpPr>
          <p:cNvPr id="115715" name="备注占位符 2"/>
          <p:cNvSpPr>
            <a:spLocks noGrp="1" noChangeArrowheads="1"/>
          </p:cNvSpPr>
          <p:nvPr>
            <p:ph type="body" idx="4294967295"/>
          </p:nvPr>
        </p:nvSpPr>
        <p:spPr bwMode="auto">
          <a:xfrm>
            <a:off x="1023938" y="3371850"/>
            <a:ext cx="8186737" cy="3195638"/>
          </a:xfrm>
          <a:prstGeom prst="rect">
            <a:avLst/>
          </a:prstGeom>
          <a:noFill/>
          <a:ln>
            <a:miter lim="800000"/>
            <a:headEnd/>
            <a:tailEnd/>
          </a:ln>
        </p:spPr>
        <p:txBody>
          <a:bodyPr/>
          <a:lstStyle/>
          <a:p>
            <a:endParaRPr lang="zh-CN" altLang="en-US" smtClean="0"/>
          </a:p>
        </p:txBody>
      </p:sp>
      <p:sp>
        <p:nvSpPr>
          <p:cNvPr id="104451" name="灯片编号占位符 3"/>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EA0CD2-CD18-4E53-ADD1-BEC2D36EF698}" type="slidenum">
              <a:rPr altLang="zh-CN"/>
              <a:pPr/>
              <a:t>57</a:t>
            </a:fld>
            <a:endParaRPr lang="zh-CN" altLang="zh-CN" sz="1300"/>
          </a:p>
        </p:txBody>
      </p:sp>
    </p:spTree>
    <p:extLst>
      <p:ext uri="{BB962C8B-B14F-4D97-AF65-F5344CB8AC3E}">
        <p14:creationId xmlns:p14="http://schemas.microsoft.com/office/powerpoint/2010/main" val="2977118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idx="4294967295"/>
          </p:nvPr>
        </p:nvSpPr>
        <p:spPr>
          <a:xfrm>
            <a:off x="2749550" y="531813"/>
            <a:ext cx="4733925" cy="2662237"/>
          </a:xfrm>
          <a:ln/>
        </p:spPr>
      </p:sp>
      <p:sp>
        <p:nvSpPr>
          <p:cNvPr id="33795" name="Rectangle 3"/>
          <p:cNvSpPr>
            <a:spLocks noGrp="1" noRot="1" noChangeAspect="1" noChangeArrowheads="1" noTextEdit="1"/>
          </p:cNvSpPr>
          <p:nvPr>
            <p:ph type="body" idx="4294967295"/>
          </p:nvPr>
        </p:nvSpPr>
        <p:spPr bwMode="auto">
          <a:xfrm>
            <a:off x="-930275" y="6375400"/>
            <a:ext cx="10517188"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28103014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idx="4294967295"/>
          </p:nvPr>
        </p:nvSpPr>
        <p:spPr>
          <a:xfrm>
            <a:off x="2749550" y="531813"/>
            <a:ext cx="4733925" cy="2662237"/>
          </a:xfrm>
          <a:ln/>
        </p:spPr>
      </p:sp>
      <p:sp>
        <p:nvSpPr>
          <p:cNvPr id="44035"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169058623"/>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idx="4294967295"/>
          </p:nvPr>
        </p:nvSpPr>
        <p:spPr>
          <a:xfrm>
            <a:off x="2749550" y="531813"/>
            <a:ext cx="4733925" cy="2662237"/>
          </a:xfrm>
          <a:ln/>
        </p:spPr>
      </p:sp>
      <p:sp>
        <p:nvSpPr>
          <p:cNvPr id="46083"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558988741"/>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idx="4294967295"/>
          </p:nvPr>
        </p:nvSpPr>
        <p:spPr>
          <a:xfrm>
            <a:off x="2749550" y="531813"/>
            <a:ext cx="4733925" cy="2662237"/>
          </a:xfrm>
          <a:ln/>
        </p:spPr>
      </p:sp>
      <p:sp>
        <p:nvSpPr>
          <p:cNvPr id="49155"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1026563220"/>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idx="4294967295"/>
          </p:nvPr>
        </p:nvSpPr>
        <p:spPr>
          <a:xfrm>
            <a:off x="2749550" y="531813"/>
            <a:ext cx="4733925" cy="2662237"/>
          </a:xfrm>
          <a:ln/>
        </p:spPr>
      </p:sp>
      <p:sp>
        <p:nvSpPr>
          <p:cNvPr id="54275"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4064354767"/>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idx="4294967295"/>
          </p:nvPr>
        </p:nvSpPr>
        <p:spPr>
          <a:xfrm>
            <a:off x="2749550" y="531813"/>
            <a:ext cx="4733925" cy="2662237"/>
          </a:xfrm>
          <a:ln/>
        </p:spPr>
      </p:sp>
      <p:sp>
        <p:nvSpPr>
          <p:cNvPr id="56323"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881601460"/>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idx="4294967295"/>
          </p:nvPr>
        </p:nvSpPr>
        <p:spPr>
          <a:xfrm>
            <a:off x="2749550" y="531813"/>
            <a:ext cx="4733925" cy="2662237"/>
          </a:xfrm>
          <a:ln/>
        </p:spPr>
      </p:sp>
      <p:sp>
        <p:nvSpPr>
          <p:cNvPr id="61443" name="Rectangle 3"/>
          <p:cNvSpPr>
            <a:spLocks noGrp="1" noRot="1" noChangeAspect="1" noChangeArrowheads="1" noTextEdit="1"/>
          </p:cNvSpPr>
          <p:nvPr>
            <p:ph type="body" idx="4294967295"/>
          </p:nvPr>
        </p:nvSpPr>
        <p:spPr bwMode="auto">
          <a:xfrm>
            <a:off x="-931863" y="6375400"/>
            <a:ext cx="10518776"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70482012"/>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idx="4294967295"/>
          </p:nvPr>
        </p:nvSpPr>
        <p:spPr>
          <a:xfrm>
            <a:off x="2749550" y="531813"/>
            <a:ext cx="4733925" cy="2662237"/>
          </a:xfrm>
          <a:ln/>
        </p:spPr>
      </p:sp>
      <p:sp>
        <p:nvSpPr>
          <p:cNvPr id="74755" name="Rectangle 3"/>
          <p:cNvSpPr>
            <a:spLocks noGrp="1" noRot="1" noChangeAspect="1" noChangeArrowheads="1" noTextEdit="1"/>
          </p:cNvSpPr>
          <p:nvPr>
            <p:ph type="body" idx="4294967295"/>
          </p:nvPr>
        </p:nvSpPr>
        <p:spPr bwMode="auto">
          <a:xfrm>
            <a:off x="-930275" y="6375400"/>
            <a:ext cx="10517188" cy="6931025"/>
          </a:xfrm>
          <a:prstGeom prst="rect">
            <a:avLst/>
          </a:prstGeom>
          <a:noFill/>
          <a:ln w="1">
            <a:solidFill>
              <a:schemeClr val="tx1"/>
            </a:solidFill>
            <a:round/>
            <a:headEnd/>
            <a:tailEnd/>
          </a:ln>
        </p:spPr>
        <p:txBody>
          <a:bodyPr/>
          <a:lstStyle/>
          <a:p>
            <a:endParaRPr lang="zh-CN" altLang="en-US"/>
          </a:p>
        </p:txBody>
      </p:sp>
    </p:spTree>
    <p:extLst>
      <p:ext uri="{BB962C8B-B14F-4D97-AF65-F5344CB8AC3E}">
        <p14:creationId xmlns:p14="http://schemas.microsoft.com/office/powerpoint/2010/main" val="2318185553"/>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868AC74A-15D7-4960-9DC0-1E77C5B02AF3}" type="slidenum">
              <a:rPr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0EF69902-C1B1-4465-B498-DA4F2871D154}" type="slidenum">
              <a:rPr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0" y="-25400"/>
            <a:ext cx="8991600" cy="61515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EAB3A142-FF88-453C-A589-BB7749C015E9}" type="slidenum">
              <a:rPr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8201EA59-39DD-4B76-9FD0-0EA9187460DD}" type="slidenum">
              <a:rPr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23157AF8-31C5-4567-A6F9-D83BC6279C27}" type="slidenum">
              <a:rPr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06400" y="1397000"/>
            <a:ext cx="5613400" cy="472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397000"/>
            <a:ext cx="5613400" cy="4729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695F47F7-5093-43CE-97D1-0BF65D23AC25}" type="slidenum">
              <a:rPr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5BA0E5AF-5B8B-4156-8243-681706BC6AA2}" type="slidenum">
              <a:rPr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DBA85EA3-ABA8-43CB-9CCD-C9BB5E744825}" type="slidenum">
              <a:rPr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DDBE2409-E1A2-4EF0-9A48-83AD025F730B}" type="slidenum">
              <a:rPr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975B8777-790D-4C72-A88B-D22D28DC943B}" type="slidenum">
              <a:rPr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anose="020B060402020202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fld id="{5E221881-C76D-48D5-9CBA-0F6D1AE6D2DE}" type="slidenum">
              <a:rPr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zh-CN" altLang="zh-CN" smtClean="0">
                <a:sym typeface="Arial" pitchFamily="34" charset="0"/>
              </a:rPr>
              <a:t>Click to edit Master title style</a:t>
            </a:r>
          </a:p>
        </p:txBody>
      </p:sp>
      <p:sp>
        <p:nvSpPr>
          <p:cNvPr id="1027" name="Rectangle 3"/>
          <p:cNvSpPr>
            <a:spLocks noGrp="1" noChangeArrowheads="1"/>
          </p:cNvSpPr>
          <p:nvPr>
            <p:ph type="body" idx="4294967295"/>
          </p:nvPr>
        </p:nvSpPr>
        <p:spPr bwMode="auto">
          <a:xfrm>
            <a:off x="406400" y="1397000"/>
            <a:ext cx="11379200" cy="47291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zh-CN" altLang="zh-CN" smtClean="0">
                <a:sym typeface="Arial" pitchFamily="34" charset="0"/>
              </a:rPr>
              <a:t>Click to edit Master text styles</a:t>
            </a:r>
          </a:p>
          <a:p>
            <a:pPr lvl="1"/>
            <a:r>
              <a:rPr lang="zh-CN" altLang="zh-CN" smtClean="0">
                <a:sym typeface="Arial" pitchFamily="34" charset="0"/>
              </a:rPr>
              <a:t>Second level</a:t>
            </a:r>
          </a:p>
          <a:p>
            <a:pPr lvl="2"/>
            <a:r>
              <a:rPr lang="zh-CN" altLang="zh-CN" smtClean="0">
                <a:sym typeface="Arial" pitchFamily="34" charset="0"/>
              </a:rPr>
              <a:t>Third level</a:t>
            </a:r>
          </a:p>
          <a:p>
            <a:pPr lvl="3"/>
            <a:r>
              <a:rPr lang="zh-CN" altLang="zh-CN" smtClean="0">
                <a:sym typeface="Arial" pitchFamily="34" charset="0"/>
              </a:rPr>
              <a:t>Fourth level</a:t>
            </a:r>
          </a:p>
          <a:p>
            <a:pPr lvl="4"/>
            <a:r>
              <a:rPr lang="zh-CN" altLang="zh-CN" smtClean="0">
                <a:sym typeface="Arial" pitchFamily="34" charset="0"/>
              </a:rPr>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lstStyle>
            <a:lvl1pPr eaLnBrk="0" hangingPunct="0">
              <a:buFont typeface="Arial" panose="020B0604020202020204" pitchFamily="34" charset="0"/>
              <a:buNone/>
              <a:defRPr sz="1500"/>
            </a:lvl1pPr>
          </a:lstStyle>
          <a:p>
            <a:pPr>
              <a:defRPr/>
            </a:pPr>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lstStyle>
            <a:lvl1pPr algn="ctr" eaLnBrk="0" hangingPunct="0">
              <a:buFont typeface="Arial" panose="020B0604020202020204" pitchFamily="34" charset="0"/>
              <a:buNone/>
              <a:defRPr sz="1500"/>
            </a:lvl1pPr>
          </a:lstStyle>
          <a:p>
            <a:pPr>
              <a:defRPr/>
            </a:pPr>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algn="r" eaLnBrk="1" hangingPunct="1">
              <a:buFont typeface="Arial" pitchFamily="34" charset="0"/>
              <a:buNone/>
              <a:defRPr sz="1500" noProof="1"/>
            </a:lvl1pPr>
          </a:lstStyle>
          <a:p>
            <a:fld id="{201C8864-A3FA-4153-A4EC-1C4F4FEB479D}" type="slidenum">
              <a:rPr altLang="en-US"/>
              <a:pPr/>
              <a:t>‹#›</a:t>
            </a:fld>
            <a:endParaRPr lang="zh-CN" altLang="en-US"/>
          </a:p>
        </p:txBody>
      </p:sp>
      <p:sp>
        <p:nvSpPr>
          <p:cNvPr id="1031" name="Rectangle 7"/>
          <p:cNvSpPr>
            <a:spLocks noChangeArrowheads="1"/>
          </p:cNvSpPr>
          <p:nvPr/>
        </p:nvSpPr>
        <p:spPr bwMode="auto">
          <a:xfrm>
            <a:off x="0" y="1031875"/>
            <a:ext cx="12192000" cy="60325"/>
          </a:xfrm>
          <a:prstGeom prst="rect">
            <a:avLst/>
          </a:prstGeom>
          <a:gradFill rotWithShape="1">
            <a:gsLst>
              <a:gs pos="0">
                <a:srgbClr val="0000CC"/>
              </a:gs>
              <a:gs pos="100000">
                <a:srgbClr val="000000"/>
              </a:gs>
            </a:gsLst>
            <a:lin ang="0" scaled="1"/>
          </a:gradFill>
          <a:ln w="9525">
            <a:solidFill>
              <a:schemeClr val="tx1"/>
            </a:solidFill>
            <a:miter lim="800000"/>
            <a:headEnd/>
            <a:tailEnd/>
          </a:ln>
        </p:spPr>
        <p:txBody>
          <a:bodyPr wrap="none" lIns="91436" tIns="45718" rIns="91436" bIns="4571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zh-CN" smtClean="0">
              <a:solidFill>
                <a:srgbClr val="000000"/>
              </a:solidFill>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ctr" rtl="0" eaLnBrk="0" fontAlgn="base" hangingPunct="0">
        <a:spcBef>
          <a:spcPct val="0"/>
        </a:spcBef>
        <a:spcAft>
          <a:spcPct val="0"/>
        </a:spcAft>
        <a:defRPr sz="4400">
          <a:solidFill>
            <a:schemeClr val="tx2"/>
          </a:solidFill>
          <a:latin typeface="+mj-lt"/>
          <a:ea typeface="+mj-ea"/>
          <a:cs typeface="+mj-cs"/>
          <a:sym typeface="Arial" pitchFamily="34" charset="0"/>
        </a:defRPr>
      </a:lvl1pPr>
      <a:lvl2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sym typeface="Arial"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sym typeface="Arial"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sym typeface="Arial"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cs typeface="Arial" panose="020B0604020202020204" pitchFamily="34" charset="0"/>
          <a:sym typeface="Arial" pitchFamily="34" charset="0"/>
        </a:defRPr>
      </a:lvl5pPr>
      <a:lvl6pPr marL="457200" algn="ctr" rtl="0" fontAlgn="base">
        <a:spcBef>
          <a:spcPct val="0"/>
        </a:spcBef>
        <a:spcAft>
          <a:spcPct val="0"/>
        </a:spcAft>
        <a:defRPr sz="4400">
          <a:solidFill>
            <a:schemeClr val="tx2"/>
          </a:solidFill>
          <a:latin typeface="Calibri" panose="020F0502020204030204" pitchFamily="34" charset="0"/>
          <a:cs typeface="Arial" panose="020B0604020202020204" pitchFamily="34" charset="0"/>
          <a:sym typeface="Arial" panose="020B0604020202020204" pitchFamily="34" charset="0"/>
        </a:defRPr>
      </a:lvl6pPr>
      <a:lvl7pPr marL="914400" algn="ctr" rtl="0" fontAlgn="base">
        <a:spcBef>
          <a:spcPct val="0"/>
        </a:spcBef>
        <a:spcAft>
          <a:spcPct val="0"/>
        </a:spcAft>
        <a:defRPr sz="4400">
          <a:solidFill>
            <a:schemeClr val="tx2"/>
          </a:solidFill>
          <a:latin typeface="Calibri" panose="020F0502020204030204" pitchFamily="34" charset="0"/>
          <a:cs typeface="Arial" panose="020B0604020202020204" pitchFamily="34" charset="0"/>
          <a:sym typeface="Arial" panose="020B0604020202020204" pitchFamily="34" charset="0"/>
        </a:defRPr>
      </a:lvl7pPr>
      <a:lvl8pPr marL="1371600" algn="ctr" rtl="0" fontAlgn="base">
        <a:spcBef>
          <a:spcPct val="0"/>
        </a:spcBef>
        <a:spcAft>
          <a:spcPct val="0"/>
        </a:spcAft>
        <a:defRPr sz="4400">
          <a:solidFill>
            <a:schemeClr val="tx2"/>
          </a:solidFill>
          <a:latin typeface="Calibri" panose="020F0502020204030204" pitchFamily="34" charset="0"/>
          <a:cs typeface="Arial" panose="020B0604020202020204" pitchFamily="34" charset="0"/>
          <a:sym typeface="Arial" panose="020B0604020202020204" pitchFamily="34" charset="0"/>
        </a:defRPr>
      </a:lvl8pPr>
      <a:lvl9pPr marL="1828800" algn="ctr" rtl="0" fontAlgn="base">
        <a:spcBef>
          <a:spcPct val="0"/>
        </a:spcBef>
        <a:spcAft>
          <a:spcPct val="0"/>
        </a:spcAft>
        <a:defRPr sz="4400">
          <a:solidFill>
            <a:schemeClr val="tx2"/>
          </a:solidFill>
          <a:latin typeface="Calibri" panose="020F0502020204030204" pitchFamily="34" charset="0"/>
          <a:cs typeface="Arial" panose="020B0604020202020204" pitchFamily="34" charset="0"/>
          <a:sym typeface="Arial" panose="020B0604020202020204" pitchFamily="34" charset="0"/>
        </a:defRPr>
      </a:lvl9pPr>
    </p:titleStyle>
    <p:bodyStyle>
      <a:lvl1pPr marL="342900" indent="-342900" algn="l" defTabSz="0" rtl="0" eaLnBrk="0" fontAlgn="base" hangingPunct="0">
        <a:spcBef>
          <a:spcPct val="20000"/>
        </a:spcBef>
        <a:spcAft>
          <a:spcPct val="0"/>
        </a:spcAft>
        <a:buClr>
          <a:schemeClr val="accent2"/>
        </a:buClr>
        <a:buFont typeface="Wingdings" pitchFamily="2" charset="2"/>
        <a:buChar char="§"/>
        <a:defRPr sz="3200">
          <a:solidFill>
            <a:schemeClr val="accent2"/>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chemeClr val="tx1"/>
        </a:buClr>
        <a:buFont typeface="Wingdings" pitchFamily="2" charset="2"/>
        <a:buChar char="§"/>
        <a:defRPr sz="2800">
          <a:solidFill>
            <a:schemeClr val="tx1"/>
          </a:solidFill>
          <a:latin typeface="+mn-lt"/>
          <a:cs typeface="+mn-cs"/>
          <a:sym typeface="Arial" pitchFamily="34" charset="0"/>
        </a:defRPr>
      </a:lvl2pPr>
      <a:lvl3pPr marL="1143000" indent="-228600" algn="l" defTabSz="0" rtl="0" eaLnBrk="0" fontAlgn="base" hangingPunct="0">
        <a:spcBef>
          <a:spcPct val="20000"/>
        </a:spcBef>
        <a:spcAft>
          <a:spcPct val="0"/>
        </a:spcAft>
        <a:buClr>
          <a:schemeClr val="accent2"/>
        </a:buClr>
        <a:buFont typeface="Wingdings" pitchFamily="2" charset="2"/>
        <a:buChar char="§"/>
        <a:defRPr sz="2400">
          <a:solidFill>
            <a:schemeClr val="tx1"/>
          </a:solidFill>
          <a:latin typeface="+mn-lt"/>
          <a:cs typeface="+mn-cs"/>
          <a:sym typeface="Arial" pitchFamily="34" charset="0"/>
        </a:defRPr>
      </a:lvl3pPr>
      <a:lvl4pPr marL="1600200" indent="-228600" algn="l" defTabSz="0" rtl="0" eaLnBrk="0" fontAlgn="base" hangingPunct="0">
        <a:spcBef>
          <a:spcPct val="20000"/>
        </a:spcBef>
        <a:spcAft>
          <a:spcPct val="0"/>
        </a:spcAft>
        <a:buClr>
          <a:schemeClr val="tx1"/>
        </a:buClr>
        <a:buFont typeface="Wingdings" pitchFamily="2" charset="2"/>
        <a:buChar char="§"/>
        <a:defRPr sz="2000">
          <a:solidFill>
            <a:schemeClr val="tx1"/>
          </a:solidFill>
          <a:latin typeface="+mn-lt"/>
          <a:cs typeface="+mn-cs"/>
          <a:sym typeface="Arial" pitchFamily="34" charset="0"/>
        </a:defRPr>
      </a:lvl4pPr>
      <a:lvl5pPr marL="2057400" indent="-228600" algn="l" defTabSz="0" rtl="0" eaLnBrk="0" fontAlgn="base" hangingPunct="0">
        <a:spcBef>
          <a:spcPct val="20000"/>
        </a:spcBef>
        <a:spcAft>
          <a:spcPct val="0"/>
        </a:spcAft>
        <a:buClr>
          <a:schemeClr val="accent2"/>
        </a:buClr>
        <a:buFont typeface="Wingdings" pitchFamily="2" charset="2"/>
        <a:buChar char="§"/>
        <a:defRPr sz="2000">
          <a:solidFill>
            <a:schemeClr val="tx1"/>
          </a:solidFill>
          <a:latin typeface="+mn-lt"/>
          <a:cs typeface="+mn-cs"/>
          <a:sym typeface="Arial" pitchFamily="34" charset="0"/>
        </a:defRPr>
      </a:lvl5pPr>
      <a:lvl6pPr marL="2514600" indent="-228600" algn="l" defTabSz="0" rtl="0" fontAlgn="base">
        <a:spcBef>
          <a:spcPct val="20000"/>
        </a:spcBef>
        <a:spcAft>
          <a:spcPct val="0"/>
        </a:spcAft>
        <a:buClr>
          <a:schemeClr val="accent2"/>
        </a:buClr>
        <a:buFont typeface="Wingdings" panose="05000000000000000000" pitchFamily="2" charset="2"/>
        <a:buChar char="§"/>
        <a:defRPr sz="2000">
          <a:solidFill>
            <a:schemeClr val="tx1"/>
          </a:solidFill>
          <a:latin typeface="+mn-lt"/>
          <a:cs typeface="+mn-cs"/>
          <a:sym typeface="Arial" panose="020B0604020202020204" pitchFamily="34" charset="0"/>
        </a:defRPr>
      </a:lvl6pPr>
      <a:lvl7pPr marL="2971800" indent="-228600" algn="l" defTabSz="0" rtl="0" fontAlgn="base">
        <a:spcBef>
          <a:spcPct val="20000"/>
        </a:spcBef>
        <a:spcAft>
          <a:spcPct val="0"/>
        </a:spcAft>
        <a:buClr>
          <a:schemeClr val="accent2"/>
        </a:buClr>
        <a:buFont typeface="Wingdings" panose="05000000000000000000" pitchFamily="2" charset="2"/>
        <a:buChar char="§"/>
        <a:defRPr sz="2000">
          <a:solidFill>
            <a:schemeClr val="tx1"/>
          </a:solidFill>
          <a:latin typeface="+mn-lt"/>
          <a:cs typeface="+mn-cs"/>
          <a:sym typeface="Arial" panose="020B0604020202020204" pitchFamily="34" charset="0"/>
        </a:defRPr>
      </a:lvl7pPr>
      <a:lvl8pPr marL="3429000" indent="-228600" algn="l" defTabSz="0" rtl="0" fontAlgn="base">
        <a:spcBef>
          <a:spcPct val="20000"/>
        </a:spcBef>
        <a:spcAft>
          <a:spcPct val="0"/>
        </a:spcAft>
        <a:buClr>
          <a:schemeClr val="accent2"/>
        </a:buClr>
        <a:buFont typeface="Wingdings" panose="05000000000000000000" pitchFamily="2" charset="2"/>
        <a:buChar char="§"/>
        <a:defRPr sz="2000">
          <a:solidFill>
            <a:schemeClr val="tx1"/>
          </a:solidFill>
          <a:latin typeface="+mn-lt"/>
          <a:cs typeface="+mn-cs"/>
          <a:sym typeface="Arial" panose="020B0604020202020204" pitchFamily="34" charset="0"/>
        </a:defRPr>
      </a:lvl8pPr>
      <a:lvl9pPr marL="3886200" indent="-228600" algn="l" defTabSz="0" rtl="0" fontAlgn="base">
        <a:spcBef>
          <a:spcPct val="20000"/>
        </a:spcBef>
        <a:spcAft>
          <a:spcPct val="0"/>
        </a:spcAft>
        <a:buClr>
          <a:schemeClr val="accent2"/>
        </a:buClr>
        <a:buFont typeface="Wingdings" panose="05000000000000000000" pitchFamily="2" charset="2"/>
        <a:buChar char="§"/>
        <a:defRPr sz="2000">
          <a:solidFill>
            <a:schemeClr val="tx1"/>
          </a:solidFill>
          <a:latin typeface="+mn-lt"/>
          <a:cs typeface="+mn-cs"/>
          <a:sym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8.w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0.emf"/><Relationship Id="rId5" Type="http://schemas.openxmlformats.org/officeDocument/2006/relationships/image" Target="../media/image49.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wmf"/><Relationship Id="rId5" Type="http://schemas.openxmlformats.org/officeDocument/2006/relationships/oleObject" Target="../embeddings/oleObject10.bin"/><Relationship Id="rId4" Type="http://schemas.openxmlformats.org/officeDocument/2006/relationships/image" Target="../media/image51.wmf"/></Relationships>
</file>

<file path=ppt/slides/_rels/slide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838200" y="1600200"/>
            <a:ext cx="10363200" cy="1470025"/>
          </a:xfrm>
        </p:spPr>
        <p:txBody>
          <a:bodyPr/>
          <a:lstStyle/>
          <a:p>
            <a:pPr algn="l" eaLnBrk="1" hangingPunct="1"/>
            <a:r>
              <a:rPr lang="zh-CN" altLang="en-US" sz="7200" dirty="0" smtClean="0">
                <a:ea typeface="宋体" pitchFamily="2" charset="-122"/>
              </a:rPr>
              <a:t>深度神经网络 </a:t>
            </a:r>
            <a:r>
              <a:rPr lang="zh-CN" altLang="en-US" sz="7200" dirty="0" smtClean="0">
                <a:latin typeface="Times New Roman" pitchFamily="18" charset="0"/>
                <a:ea typeface="宋体" pitchFamily="2" charset="-122"/>
              </a:rPr>
              <a:t>I</a:t>
            </a:r>
            <a:br>
              <a:rPr lang="zh-CN" altLang="en-US" sz="7200" dirty="0" smtClean="0">
                <a:latin typeface="Times New Roman" pitchFamily="18" charset="0"/>
                <a:ea typeface="宋体" pitchFamily="2" charset="-122"/>
              </a:rPr>
            </a:br>
            <a:r>
              <a:rPr lang="zh-CN" altLang="en-US" sz="5400" dirty="0" smtClean="0">
                <a:latin typeface="Times New Roman" pitchFamily="18" charset="0"/>
                <a:ea typeface="宋体" pitchFamily="2" charset="-122"/>
              </a:rPr>
              <a:t>Deep Neural Networks</a:t>
            </a:r>
          </a:p>
        </p:txBody>
      </p:sp>
      <p:pic>
        <p:nvPicPr>
          <p:cNvPr id="14340" name="Picture 4"/>
          <p:cNvPicPr>
            <a:picLocks noChangeAspect="1" noChangeArrowheads="1"/>
          </p:cNvPicPr>
          <p:nvPr/>
        </p:nvPicPr>
        <p:blipFill>
          <a:blip r:embed="rId2" cstate="print"/>
          <a:srcRect/>
          <a:stretch>
            <a:fillRect/>
          </a:stretch>
        </p:blipFill>
        <p:spPr bwMode="auto">
          <a:xfrm>
            <a:off x="8001000" y="3048000"/>
            <a:ext cx="3524250" cy="3357563"/>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zh-CN" smtClean="0">
                <a:ea typeface="宋体" pitchFamily="2" charset="-122"/>
              </a:rPr>
              <a:t>Deep Learning </a:t>
            </a:r>
            <a:r>
              <a:rPr lang="zh-CN" altLang="en-US" smtClean="0">
                <a:ea typeface="宋体" pitchFamily="2" charset="-122"/>
              </a:rPr>
              <a:t>基本思想</a:t>
            </a:r>
          </a:p>
        </p:txBody>
      </p:sp>
      <p:sp>
        <p:nvSpPr>
          <p:cNvPr id="40963" name="Rectangle 3"/>
          <p:cNvSpPr>
            <a:spLocks noGrp="1" noChangeArrowheads="1"/>
          </p:cNvSpPr>
          <p:nvPr>
            <p:ph idx="1"/>
          </p:nvPr>
        </p:nvSpPr>
        <p:spPr/>
        <p:txBody>
          <a:bodyPr/>
          <a:lstStyle/>
          <a:p>
            <a:pPr eaLnBrk="1" hangingPunct="1"/>
            <a:r>
              <a:rPr lang="zh-CN" altLang="en-US" dirty="0" smtClean="0">
                <a:ea typeface="宋体" pitchFamily="2" charset="-122"/>
              </a:rPr>
              <a:t>自动地学习特征</a:t>
            </a:r>
          </a:p>
          <a:p>
            <a:pPr lvl="1" eaLnBrk="1" hangingPunct="1"/>
            <a:r>
              <a:rPr lang="zh-CN" altLang="en-US" dirty="0" smtClean="0">
                <a:ea typeface="宋体" pitchFamily="2" charset="-122"/>
              </a:rPr>
              <a:t>假设有一堆输入I（如图像或者文本），我们设计了一个系统S（有n层），通过调整系统中参数，使得它的输出仍然是输入I，那么我们就可以自动地获取得到输入I的一系列层次特征，即S1，…, Sn。</a:t>
            </a:r>
          </a:p>
          <a:p>
            <a:pPr lvl="1" eaLnBrk="1" hangingPunct="1"/>
            <a:r>
              <a:rPr lang="zh-CN" altLang="en-US" dirty="0" smtClean="0">
                <a:ea typeface="宋体" pitchFamily="2" charset="-122"/>
              </a:rPr>
              <a:t>对于深度学习来说，其思想就是堆叠多个层</a:t>
            </a:r>
          </a:p>
          <a:p>
            <a:pPr lvl="2" eaLnBrk="1" hangingPunct="1"/>
            <a:r>
              <a:rPr lang="zh-CN" altLang="en-US" dirty="0" smtClean="0">
                <a:ea typeface="宋体" pitchFamily="2" charset="-122"/>
              </a:rPr>
              <a:t>也就是说这一层的输出作为下一层的输入。通过这种方式，就可以实现对输入信息进行分级表达了。</a:t>
            </a:r>
          </a:p>
          <a:p>
            <a:pPr marL="914400" lvl="2" indent="0" eaLnBrk="1" hangingPunct="1">
              <a:buNone/>
            </a:pPr>
            <a:endParaRPr lang="zh-CN" altLang="en-US" dirty="0" smtClean="0">
              <a:ea typeface="宋体" pitchFamily="2" charset="-122"/>
            </a:endParaRPr>
          </a:p>
          <a:p>
            <a:pPr lvl="1" eaLnBrk="1" hangingPunct="1"/>
            <a:endParaRPr lang="zh-CN" altLang="en-US" dirty="0" smtClean="0">
              <a:ea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mtClean="0">
                <a:ea typeface="宋体" pitchFamily="2" charset="-122"/>
              </a:rPr>
              <a:t>深层 vs 浅层神经网络</a:t>
            </a:r>
          </a:p>
        </p:txBody>
      </p:sp>
      <p:sp>
        <p:nvSpPr>
          <p:cNvPr id="41987" name="Rectangle 3"/>
          <p:cNvSpPr>
            <a:spLocks noGrp="1" noChangeArrowheads="1"/>
          </p:cNvSpPr>
          <p:nvPr>
            <p:ph idx="1"/>
          </p:nvPr>
        </p:nvSpPr>
        <p:spPr/>
        <p:txBody>
          <a:bodyPr/>
          <a:lstStyle/>
          <a:p>
            <a:pPr eaLnBrk="1" hangingPunct="1"/>
            <a:r>
              <a:rPr lang="zh-CN" altLang="en-US" dirty="0" smtClean="0">
                <a:ea typeface="宋体" pitchFamily="2" charset="-122"/>
              </a:rPr>
              <a:t>多隐层的人工神经网络具有优异的特征学习能力，学习得到的特征对数据有更本质的刻画，从而有利于对象识别或分类</a:t>
            </a:r>
          </a:p>
          <a:p>
            <a:pPr lvl="1" eaLnBrk="1" hangingPunct="1"/>
            <a:r>
              <a:rPr lang="zh-CN" altLang="en-US" dirty="0" smtClean="0">
                <a:ea typeface="宋体" pitchFamily="2" charset="-122"/>
              </a:rPr>
              <a:t>深层网络结构中，高层可以综合应用低层信息</a:t>
            </a:r>
          </a:p>
          <a:p>
            <a:pPr lvl="1" eaLnBrk="1" hangingPunct="1"/>
            <a:r>
              <a:rPr lang="zh-CN" altLang="en-US" dirty="0" smtClean="0">
                <a:ea typeface="宋体" pitchFamily="2" charset="-122"/>
              </a:rPr>
              <a:t>低层关注“局部”，高层关注“全局”、更具有语义化</a:t>
            </a:r>
          </a:p>
          <a:p>
            <a:pPr lvl="2" eaLnBrk="1" hangingPunct="1"/>
            <a:endParaRPr lang="zh-CN" altLang="zh-CN" dirty="0" smtClean="0">
              <a:ea typeface="宋体" pitchFamily="2" charset="-122"/>
            </a:endParaRPr>
          </a:p>
          <a:p>
            <a:pPr eaLnBrk="1" hangingPunct="1"/>
            <a:r>
              <a:rPr lang="zh-CN" altLang="en-US" dirty="0" smtClean="0">
                <a:ea typeface="宋体" pitchFamily="2" charset="-122"/>
              </a:rPr>
              <a:t>深度神经网络在训练上的难度，可以通过“逐层初始化”（</a:t>
            </a:r>
            <a:r>
              <a:rPr lang="zh-CN" altLang="zh-CN" dirty="0" smtClean="0">
                <a:ea typeface="宋体" pitchFamily="2" charset="-122"/>
              </a:rPr>
              <a:t>layer-wise pre-training</a:t>
            </a:r>
            <a:r>
              <a:rPr lang="zh-CN" altLang="en-US" dirty="0" smtClean="0">
                <a:ea typeface="宋体" pitchFamily="2" charset="-122"/>
              </a:rPr>
              <a:t>）来有效克服。</a:t>
            </a:r>
          </a:p>
          <a:p>
            <a:pPr lvl="1" eaLnBrk="1" hangingPunct="1"/>
            <a:r>
              <a:rPr lang="zh-CN" altLang="en-US" dirty="0" smtClean="0">
                <a:ea typeface="宋体" pitchFamily="2" charset="-122"/>
              </a:rPr>
              <a:t>为自适应地学习非线性处理过程提供了一种可能的简洁、普适的结构模型</a:t>
            </a:r>
          </a:p>
          <a:p>
            <a:pPr eaLnBrk="1" hangingPunct="1"/>
            <a:endParaRPr lang="zh-CN" altLang="zh-CN" dirty="0" smtClean="0">
              <a:ea typeface="宋体" pitchFamily="2" charset="-122"/>
            </a:endParaRPr>
          </a:p>
          <a:p>
            <a:pPr eaLnBrk="1" hangingPunct="1"/>
            <a:endParaRPr lang="zh-CN" altLang="zh-CN" dirty="0" smtClean="0">
              <a:ea typeface="宋体"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dirty="0" smtClean="0">
                <a:ea typeface="宋体" pitchFamily="2" charset="-122"/>
              </a:rPr>
              <a:t>深层 </a:t>
            </a:r>
            <a:r>
              <a:rPr lang="zh-CN" altLang="zh-CN" dirty="0" smtClean="0">
                <a:ea typeface="宋体" pitchFamily="2" charset="-122"/>
              </a:rPr>
              <a:t>vs </a:t>
            </a:r>
            <a:r>
              <a:rPr lang="zh-CN" altLang="en-US" dirty="0" smtClean="0">
                <a:ea typeface="宋体" pitchFamily="2" charset="-122"/>
              </a:rPr>
              <a:t>浅层神经网络</a:t>
            </a:r>
          </a:p>
        </p:txBody>
      </p:sp>
      <p:sp>
        <p:nvSpPr>
          <p:cNvPr id="43011" name="Rectangle 3"/>
          <p:cNvSpPr>
            <a:spLocks noGrp="1" noChangeArrowheads="1"/>
          </p:cNvSpPr>
          <p:nvPr>
            <p:ph idx="1"/>
          </p:nvPr>
        </p:nvSpPr>
        <p:spPr/>
        <p:txBody>
          <a:bodyPr/>
          <a:lstStyle/>
          <a:p>
            <a:pPr eaLnBrk="1" hangingPunct="1"/>
            <a:r>
              <a:rPr lang="zh-CN" altLang="zh-CN" smtClean="0">
                <a:ea typeface="宋体" pitchFamily="2" charset="-122"/>
              </a:rPr>
              <a:t>“</a:t>
            </a:r>
            <a:r>
              <a:rPr lang="zh-CN" altLang="en-US" smtClean="0">
                <a:ea typeface="宋体" pitchFamily="2" charset="-122"/>
              </a:rPr>
              <a:t>深度模型”是手段，“特征学习”是目的。</a:t>
            </a:r>
          </a:p>
          <a:p>
            <a:pPr lvl="1" eaLnBrk="1" hangingPunct="1"/>
            <a:r>
              <a:rPr lang="zh-CN" altLang="en-US" smtClean="0">
                <a:ea typeface="宋体" pitchFamily="2" charset="-122"/>
              </a:rPr>
              <a:t>强调了模型结构的深度，通常有</a:t>
            </a:r>
            <a:r>
              <a:rPr lang="zh-CN" altLang="zh-CN" smtClean="0">
                <a:ea typeface="宋体" pitchFamily="2" charset="-122"/>
              </a:rPr>
              <a:t>5</a:t>
            </a:r>
            <a:r>
              <a:rPr lang="zh-CN" altLang="en-US" smtClean="0">
                <a:ea typeface="宋体" pitchFamily="2" charset="-122"/>
              </a:rPr>
              <a:t>层、</a:t>
            </a:r>
            <a:r>
              <a:rPr lang="zh-CN" altLang="zh-CN" smtClean="0">
                <a:ea typeface="宋体" pitchFamily="2" charset="-122"/>
              </a:rPr>
              <a:t>6</a:t>
            </a:r>
            <a:r>
              <a:rPr lang="zh-CN" altLang="en-US" smtClean="0">
                <a:ea typeface="宋体" pitchFamily="2" charset="-122"/>
              </a:rPr>
              <a:t>层，甚至</a:t>
            </a:r>
            <a:r>
              <a:rPr lang="zh-CN" altLang="zh-CN" smtClean="0">
                <a:ea typeface="宋体" pitchFamily="2" charset="-122"/>
              </a:rPr>
              <a:t>10</a:t>
            </a:r>
            <a:r>
              <a:rPr lang="zh-CN" altLang="en-US" smtClean="0">
                <a:ea typeface="宋体" pitchFamily="2" charset="-122"/>
              </a:rPr>
              <a:t>多层的隐层节点；</a:t>
            </a:r>
          </a:p>
          <a:p>
            <a:pPr lvl="1" eaLnBrk="1" hangingPunct="1"/>
            <a:r>
              <a:rPr lang="zh-CN" altLang="en-US" smtClean="0">
                <a:ea typeface="宋体" pitchFamily="2" charset="-122"/>
              </a:rPr>
              <a:t>明确突出了特征学习的重要性，也就是说，通过逐层特征变换，将样本在原空间的特征表示变换到一个新特征空间，从而使分类或预测更加容易。</a:t>
            </a:r>
          </a:p>
          <a:p>
            <a:pPr lvl="2" eaLnBrk="1" hangingPunct="1"/>
            <a:endParaRPr lang="zh-CN" altLang="zh-CN" smtClean="0">
              <a:ea typeface="宋体" pitchFamily="2" charset="-122"/>
            </a:endParaRPr>
          </a:p>
          <a:p>
            <a:pPr eaLnBrk="1" hangingPunct="1"/>
            <a:r>
              <a:rPr lang="zh-CN" altLang="en-US" smtClean="0">
                <a:ea typeface="宋体" pitchFamily="2" charset="-122"/>
              </a:rPr>
              <a:t>与人工规则构造特征的方法相比，利用大数据来学习特征，更能够刻画数据的丰富内在信息。</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3962456" y="3276604"/>
            <a:ext cx="6438900" cy="3076575"/>
          </a:xfrm>
          <a:prstGeom prst="rect">
            <a:avLst/>
          </a:prstGeom>
          <a:noFill/>
          <a:ln w="9525">
            <a:noFill/>
            <a:miter lim="800000"/>
            <a:headEnd/>
            <a:tailEnd/>
          </a:ln>
        </p:spPr>
      </p:pic>
      <p:sp>
        <p:nvSpPr>
          <p:cNvPr id="45059" name="Rectangle 3"/>
          <p:cNvSpPr>
            <a:spLocks noGrp="1" noChangeArrowheads="1"/>
          </p:cNvSpPr>
          <p:nvPr>
            <p:ph type="title"/>
          </p:nvPr>
        </p:nvSpPr>
        <p:spPr/>
        <p:txBody>
          <a:bodyPr/>
          <a:lstStyle/>
          <a:p>
            <a:pPr eaLnBrk="1" hangingPunct="1"/>
            <a:r>
              <a:rPr lang="zh-CN" altLang="en-US" dirty="0" smtClean="0">
                <a:ea typeface="宋体" pitchFamily="2" charset="-122"/>
              </a:rPr>
              <a:t>BP算法的问题</a:t>
            </a:r>
          </a:p>
        </p:txBody>
      </p:sp>
      <p:sp>
        <p:nvSpPr>
          <p:cNvPr id="45060" name="Rectangle 4"/>
          <p:cNvSpPr>
            <a:spLocks noGrp="1" noChangeArrowheads="1"/>
          </p:cNvSpPr>
          <p:nvPr>
            <p:ph idx="1"/>
          </p:nvPr>
        </p:nvSpPr>
        <p:spPr>
          <a:xfrm>
            <a:off x="33375" y="1150989"/>
            <a:ext cx="11379200" cy="4729163"/>
          </a:xfrm>
        </p:spPr>
        <p:txBody>
          <a:bodyPr/>
          <a:lstStyle/>
          <a:p>
            <a:pPr eaLnBrk="1" hangingPunct="1"/>
            <a:r>
              <a:rPr lang="zh-CN" altLang="en-US" sz="2400" dirty="0" smtClean="0">
                <a:ea typeface="宋体" pitchFamily="2" charset="-122"/>
              </a:rPr>
              <a:t>需要带标签训练数据</a:t>
            </a:r>
          </a:p>
          <a:p>
            <a:pPr lvl="1" eaLnBrk="1" hangingPunct="1"/>
            <a:r>
              <a:rPr lang="zh-CN" altLang="en-US" sz="2400" dirty="0" smtClean="0">
                <a:ea typeface="宋体" pitchFamily="2" charset="-122"/>
              </a:rPr>
              <a:t>几乎所有的数据是无标签的</a:t>
            </a:r>
          </a:p>
          <a:p>
            <a:pPr lvl="1" eaLnBrk="1" hangingPunct="1"/>
            <a:r>
              <a:rPr lang="zh-CN" altLang="en-US" sz="2400" dirty="0" smtClean="0">
                <a:ea typeface="宋体" pitchFamily="2" charset="-122"/>
              </a:rPr>
              <a:t>人脑可以从无标签数据中学习</a:t>
            </a:r>
          </a:p>
          <a:p>
            <a:pPr eaLnBrk="1" hangingPunct="1"/>
            <a:r>
              <a:rPr lang="zh-CN" altLang="en-US" sz="2400" dirty="0" smtClean="0">
                <a:ea typeface="宋体" pitchFamily="2" charset="-122"/>
              </a:rPr>
              <a:t>局部极小</a:t>
            </a:r>
          </a:p>
          <a:p>
            <a:pPr lvl="1" eaLnBrk="1" hangingPunct="1"/>
            <a:r>
              <a:rPr lang="zh-CN" altLang="en-US" sz="2400" dirty="0" smtClean="0">
                <a:ea typeface="宋体" pitchFamily="2" charset="-122"/>
              </a:rPr>
              <a:t>对深层网络远离了最优解</a:t>
            </a:r>
          </a:p>
          <a:p>
            <a:pPr eaLnBrk="1" hangingPunct="1"/>
            <a:r>
              <a:rPr lang="zh-CN" altLang="en-US" sz="2400" dirty="0" smtClean="0">
                <a:ea typeface="宋体" pitchFamily="2" charset="-122"/>
              </a:rPr>
              <a:t>学习时间不适合大数据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BP算法的问题</a:t>
            </a:r>
            <a:endParaRPr lang="zh-CN" altLang="en-US" dirty="0"/>
          </a:p>
        </p:txBody>
      </p:sp>
      <p:sp>
        <p:nvSpPr>
          <p:cNvPr id="3" name="内容占位符 2"/>
          <p:cNvSpPr>
            <a:spLocks noGrp="1"/>
          </p:cNvSpPr>
          <p:nvPr>
            <p:ph idx="1"/>
          </p:nvPr>
        </p:nvSpPr>
        <p:spPr>
          <a:xfrm>
            <a:off x="406400" y="1397001"/>
            <a:ext cx="11379200" cy="1041425"/>
          </a:xfrm>
        </p:spPr>
        <p:txBody>
          <a:bodyPr/>
          <a:lstStyle/>
          <a:p>
            <a:pPr eaLnBrk="1" hangingPunct="1"/>
            <a:r>
              <a:rPr lang="zh-CN" altLang="en-US" sz="2400" dirty="0">
                <a:ea typeface="宋体" pitchFamily="2" charset="-122"/>
              </a:rPr>
              <a:t>梯度消失 </a:t>
            </a:r>
            <a:r>
              <a:rPr lang="zh-CN" altLang="en-US" sz="2400" dirty="0" smtClean="0">
                <a:ea typeface="宋体" pitchFamily="2" charset="-122"/>
              </a:rPr>
              <a:t>或膨胀</a:t>
            </a:r>
            <a:endParaRPr lang="zh-CN" altLang="en-US" sz="2400" dirty="0">
              <a:ea typeface="宋体" pitchFamily="2" charset="-122"/>
            </a:endParaRPr>
          </a:p>
          <a:p>
            <a:pPr lvl="1" eaLnBrk="1" hangingPunct="1"/>
            <a:r>
              <a:rPr lang="zh-CN" altLang="en-US" sz="2400" dirty="0">
                <a:ea typeface="宋体" pitchFamily="2" charset="-122"/>
              </a:rPr>
              <a:t>Below top few layers, correction signal is minimal</a:t>
            </a:r>
          </a:p>
          <a:p>
            <a:endParaRPr lang="zh-CN" altLang="en-US" dirty="0"/>
          </a:p>
        </p:txBody>
      </p:sp>
      <p:pic>
        <p:nvPicPr>
          <p:cNvPr id="4" name="图片 3"/>
          <p:cNvPicPr>
            <a:picLocks noChangeAspect="1"/>
          </p:cNvPicPr>
          <p:nvPr/>
        </p:nvPicPr>
        <p:blipFill>
          <a:blip r:embed="rId3"/>
          <a:stretch>
            <a:fillRect/>
          </a:stretch>
        </p:blipFill>
        <p:spPr>
          <a:xfrm>
            <a:off x="609744" y="4876762"/>
            <a:ext cx="7816864" cy="1142970"/>
          </a:xfrm>
          <a:prstGeom prst="rect">
            <a:avLst/>
          </a:prstGeom>
        </p:spPr>
      </p:pic>
      <p:graphicFrame>
        <p:nvGraphicFramePr>
          <p:cNvPr id="5" name="对象 1"/>
          <p:cNvGraphicFramePr>
            <a:graphicFrameLocks noChangeAspect="1"/>
          </p:cNvGraphicFramePr>
          <p:nvPr>
            <p:extLst>
              <p:ext uri="{D42A27DB-BD31-4B8C-83A1-F6EECF244321}">
                <p14:modId xmlns:p14="http://schemas.microsoft.com/office/powerpoint/2010/main" val="474156073"/>
              </p:ext>
            </p:extLst>
          </p:nvPr>
        </p:nvGraphicFramePr>
        <p:xfrm>
          <a:off x="593725" y="2706688"/>
          <a:ext cx="10791825" cy="1746250"/>
        </p:xfrm>
        <a:graphic>
          <a:graphicData uri="http://schemas.openxmlformats.org/presentationml/2006/ole">
            <mc:AlternateContent xmlns:mc="http://schemas.openxmlformats.org/markup-compatibility/2006">
              <mc:Choice xmlns:v="urn:schemas-microsoft-com:vml" Requires="v">
                <p:oleObj spid="_x0000_s107534" name="Equation" r:id="rId4" imgW="4431960" imgH="939600" progId="Equation.DSMT4">
                  <p:embed/>
                </p:oleObj>
              </mc:Choice>
              <mc:Fallback>
                <p:oleObj name="Equation" r:id="rId4" imgW="4431960" imgH="939600" progId="Equation.DSMT4">
                  <p:embed/>
                  <p:pic>
                    <p:nvPicPr>
                      <p:cNvPr id="0" name=""/>
                      <p:cNvPicPr>
                        <a:picLocks noChangeAspect="1" noChangeArrowheads="1"/>
                      </p:cNvPicPr>
                      <p:nvPr/>
                    </p:nvPicPr>
                    <p:blipFill>
                      <a:blip r:embed="rId5"/>
                      <a:srcRect/>
                      <a:stretch>
                        <a:fillRect/>
                      </a:stretch>
                    </p:blipFill>
                    <p:spPr bwMode="auto">
                      <a:xfrm>
                        <a:off x="593725" y="2706688"/>
                        <a:ext cx="10791825" cy="1746250"/>
                      </a:xfrm>
                      <a:prstGeom prst="rect">
                        <a:avLst/>
                      </a:prstGeom>
                      <a:solidFill>
                        <a:schemeClr val="bg1"/>
                      </a:solidFill>
                      <a:ln>
                        <a:noFill/>
                      </a:ln>
                      <a:extLst/>
                    </p:spPr>
                  </p:pic>
                </p:oleObj>
              </mc:Fallback>
            </mc:AlternateContent>
          </a:graphicData>
        </a:graphic>
      </p:graphicFrame>
    </p:spTree>
    <p:extLst>
      <p:ext uri="{BB962C8B-B14F-4D97-AF65-F5344CB8AC3E}">
        <p14:creationId xmlns:p14="http://schemas.microsoft.com/office/powerpoint/2010/main" val="1618788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mtClean="0">
                <a:ea typeface="宋体" pitchFamily="2" charset="-122"/>
              </a:rPr>
              <a:t>克服BP的限制</a:t>
            </a:r>
          </a:p>
        </p:txBody>
      </p:sp>
      <p:sp>
        <p:nvSpPr>
          <p:cNvPr id="47107" name="Rectangle 3"/>
          <p:cNvSpPr>
            <a:spLocks noGrp="1" noChangeArrowheads="1"/>
          </p:cNvSpPr>
          <p:nvPr>
            <p:ph idx="1"/>
          </p:nvPr>
        </p:nvSpPr>
        <p:spPr/>
        <p:txBody>
          <a:bodyPr/>
          <a:lstStyle/>
          <a:p>
            <a:pPr eaLnBrk="1" hangingPunct="1"/>
            <a:r>
              <a:rPr lang="zh-CN" altLang="en-US" smtClean="0">
                <a:ea typeface="宋体" pitchFamily="2" charset="-122"/>
              </a:rPr>
              <a:t>梯度方法对输入的结构建模</a:t>
            </a:r>
          </a:p>
          <a:p>
            <a:pPr lvl="1" eaLnBrk="1" hangingPunct="1"/>
            <a:r>
              <a:rPr lang="zh-CN" altLang="en-US" smtClean="0">
                <a:ea typeface="宋体" pitchFamily="2" charset="-122"/>
              </a:rPr>
              <a:t>建立产生输入的生成式模型，调整参数使得生成式模型的概率最大</a:t>
            </a:r>
          </a:p>
          <a:p>
            <a:pPr lvl="1" eaLnBrk="1" hangingPunct="1"/>
            <a:r>
              <a:rPr lang="zh-CN" altLang="en-US" smtClean="0">
                <a:ea typeface="宋体" pitchFamily="2" charset="-122"/>
              </a:rPr>
              <a:t>Learn p(image)  not  p(label | image)</a:t>
            </a:r>
          </a:p>
        </p:txBody>
      </p:sp>
      <p:sp>
        <p:nvSpPr>
          <p:cNvPr id="35844" name="Text Box 4"/>
          <p:cNvSpPr txBox="1">
            <a:spLocks noChangeArrowheads="1"/>
          </p:cNvSpPr>
          <p:nvPr/>
        </p:nvSpPr>
        <p:spPr bwMode="auto">
          <a:xfrm>
            <a:off x="838200" y="4191000"/>
            <a:ext cx="7620000" cy="517525"/>
          </a:xfrm>
          <a:prstGeom prst="rect">
            <a:avLst/>
          </a:prstGeom>
          <a:noFill/>
          <a:ln w="9525">
            <a:noFill/>
            <a:miter lim="800000"/>
            <a:headEnd/>
            <a:tailEnd/>
          </a:ln>
        </p:spPr>
        <p:txBody>
          <a:bodyPr>
            <a:spAutoFit/>
          </a:bodyPr>
          <a:lstStyle/>
          <a:p>
            <a:pPr marL="342900" indent="-342900">
              <a:buFont typeface="Arial" pitchFamily="34" charset="0"/>
              <a:buNone/>
            </a:pPr>
            <a:r>
              <a:rPr lang="zh-CN" altLang="zh-CN" sz="2800">
                <a:solidFill>
                  <a:schemeClr val="accent2"/>
                </a:solidFill>
                <a:latin typeface="Calibri" pitchFamily="34" charset="0"/>
                <a:sym typeface="Arial" pitchFamily="34" charset="0"/>
              </a:rPr>
              <a:t>What kind of generative model should we learn?</a:t>
            </a:r>
          </a:p>
        </p:txBody>
      </p:sp>
      <p:pic>
        <p:nvPicPr>
          <p:cNvPr id="35845" name="Picture 4"/>
          <p:cNvPicPr>
            <a:picLocks noChangeAspect="1" noChangeArrowheads="1"/>
          </p:cNvPicPr>
          <p:nvPr/>
        </p:nvPicPr>
        <p:blipFill>
          <a:blip r:embed="rId2" cstate="print"/>
          <a:srcRect/>
          <a:stretch>
            <a:fillRect/>
          </a:stretch>
        </p:blipFill>
        <p:spPr bwMode="auto">
          <a:xfrm>
            <a:off x="8229600" y="2819400"/>
            <a:ext cx="2971800" cy="3825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zh-CN" smtClean="0">
                <a:ea typeface="宋体" pitchFamily="2" charset="-122"/>
              </a:rPr>
              <a:t>Deep learning</a:t>
            </a:r>
            <a:r>
              <a:rPr lang="zh-CN" altLang="en-US" smtClean="0">
                <a:ea typeface="宋体" pitchFamily="2" charset="-122"/>
              </a:rPr>
              <a:t>训练</a:t>
            </a:r>
          </a:p>
        </p:txBody>
      </p:sp>
      <p:sp>
        <p:nvSpPr>
          <p:cNvPr id="48131" name="Rectangle 3"/>
          <p:cNvSpPr>
            <a:spLocks noGrp="1" noChangeArrowheads="1"/>
          </p:cNvSpPr>
          <p:nvPr>
            <p:ph idx="1"/>
          </p:nvPr>
        </p:nvSpPr>
        <p:spPr>
          <a:xfrm>
            <a:off x="406400" y="1397000"/>
            <a:ext cx="11025188" cy="4729163"/>
          </a:xfrm>
        </p:spPr>
        <p:txBody>
          <a:bodyPr/>
          <a:lstStyle/>
          <a:p>
            <a:pPr eaLnBrk="1" hangingPunct="1"/>
            <a:r>
              <a:rPr lang="zh-CN" altLang="en-US" dirty="0" smtClean="0">
                <a:ea typeface="宋体" pitchFamily="2" charset="-122"/>
              </a:rPr>
              <a:t>自下向上的非监督学习（greedy layer-wise training）</a:t>
            </a:r>
          </a:p>
          <a:p>
            <a:pPr lvl="1" eaLnBrk="1" hangingPunct="1"/>
            <a:endParaRPr lang="zh-CN" altLang="en-US" dirty="0" smtClean="0">
              <a:ea typeface="宋体" pitchFamily="2" charset="-122"/>
            </a:endParaRPr>
          </a:p>
          <a:p>
            <a:pPr eaLnBrk="1" hangingPunct="1"/>
            <a:r>
              <a:rPr lang="zh-CN" altLang="en-US" dirty="0" smtClean="0">
                <a:ea typeface="宋体" pitchFamily="2" charset="-122"/>
              </a:rPr>
              <a:t>自顶向下的监督学习</a:t>
            </a:r>
          </a:p>
          <a:p>
            <a:pPr lvl="1" eaLnBrk="1" hangingPunct="1"/>
            <a:r>
              <a:rPr lang="zh-CN" altLang="en-US" dirty="0" smtClean="0">
                <a:ea typeface="宋体" pitchFamily="2" charset="-122"/>
              </a:rPr>
              <a:t>就是通过带标签的数据去训练，误差自顶向下传输，对网络进行微调</a:t>
            </a:r>
          </a:p>
          <a:p>
            <a:pPr lvl="1" eaLnBrk="1" hangingPunct="1"/>
            <a:r>
              <a:rPr lang="zh-CN" altLang="en-US" dirty="0" smtClean="0">
                <a:ea typeface="宋体" pitchFamily="2" charset="-122"/>
              </a:rPr>
              <a:t>微调特征（中间层），使得与问题更相关。</a:t>
            </a:r>
          </a:p>
          <a:p>
            <a:pPr lvl="1" eaLnBrk="1" hangingPunct="1"/>
            <a:endParaRPr lang="zh-CN" altLang="en-US" dirty="0" smtClean="0">
              <a:ea typeface="宋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p:txBody>
          <a:bodyPr/>
          <a:lstStyle/>
          <a:p>
            <a:pPr eaLnBrk="1" hangingPunct="1"/>
            <a:r>
              <a:rPr lang="en-US" altLang="zh-CN" smtClean="0">
                <a:ea typeface="宋体" pitchFamily="2" charset="-122"/>
              </a:rPr>
              <a:t>Deep Learning</a:t>
            </a:r>
            <a:r>
              <a:rPr lang="zh-CN" altLang="en-US" smtClean="0">
                <a:ea typeface="宋体" pitchFamily="2" charset="-122"/>
              </a:rPr>
              <a:t>的常用模型</a:t>
            </a:r>
            <a:br>
              <a:rPr lang="zh-CN" altLang="en-US" smtClean="0">
                <a:ea typeface="宋体" pitchFamily="2" charset="-122"/>
              </a:rPr>
            </a:br>
            <a:r>
              <a:rPr lang="zh-CN" altLang="en-US" smtClean="0">
                <a:ea typeface="宋体" pitchFamily="2" charset="-122"/>
              </a:rPr>
              <a:t>               </a:t>
            </a:r>
            <a:r>
              <a:rPr lang="zh-CN" altLang="en-US" sz="3600" smtClean="0">
                <a:latin typeface="Arial" pitchFamily="34" charset="0"/>
                <a:ea typeface="宋体" pitchFamily="2" charset="-122"/>
              </a:rPr>
              <a:t>——</a:t>
            </a:r>
            <a:r>
              <a:rPr lang="en-US" altLang="zh-CN" sz="3600" smtClean="0">
                <a:ea typeface="宋体" pitchFamily="2" charset="-122"/>
              </a:rPr>
              <a:t>AutoEncoder</a:t>
            </a:r>
            <a:r>
              <a:rPr lang="zh-CN" altLang="en-US" sz="3600" smtClean="0">
                <a:ea typeface="宋体" pitchFamily="2" charset="-122"/>
              </a:rPr>
              <a:t>自动编码器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smtClean="0">
                <a:ea typeface="宋体" pitchFamily="2" charset="-122"/>
              </a:rPr>
              <a:t>AutoEncoder</a:t>
            </a:r>
            <a:r>
              <a:rPr lang="zh-CN" altLang="en-US" smtClean="0">
                <a:ea typeface="宋体" pitchFamily="2" charset="-122"/>
              </a:rPr>
              <a:t>自动编码器</a:t>
            </a:r>
          </a:p>
        </p:txBody>
      </p:sp>
      <p:sp>
        <p:nvSpPr>
          <p:cNvPr id="51203" name="Rectangle 3"/>
          <p:cNvSpPr>
            <a:spLocks noGrp="1" noChangeArrowheads="1"/>
          </p:cNvSpPr>
          <p:nvPr>
            <p:ph idx="1"/>
          </p:nvPr>
        </p:nvSpPr>
        <p:spPr>
          <a:xfrm>
            <a:off x="406400" y="1397000"/>
            <a:ext cx="7672388" cy="4729163"/>
          </a:xfrm>
        </p:spPr>
        <p:txBody>
          <a:bodyPr/>
          <a:lstStyle/>
          <a:p>
            <a:pPr eaLnBrk="1" hangingPunct="1">
              <a:lnSpc>
                <a:spcPct val="90000"/>
              </a:lnSpc>
            </a:pPr>
            <a:r>
              <a:rPr lang="en-US" altLang="zh-CN" sz="2800" dirty="0" smtClean="0">
                <a:ea typeface="宋体" pitchFamily="2" charset="-122"/>
              </a:rPr>
              <a:t>Deep Learning</a:t>
            </a:r>
            <a:r>
              <a:rPr lang="zh-CN" altLang="en-US" sz="2800" dirty="0" smtClean="0">
                <a:ea typeface="宋体" pitchFamily="2" charset="-122"/>
              </a:rPr>
              <a:t>最简单的一种方法</a:t>
            </a:r>
          </a:p>
          <a:p>
            <a:pPr lvl="3" eaLnBrk="1" hangingPunct="1">
              <a:lnSpc>
                <a:spcPct val="90000"/>
              </a:lnSpc>
            </a:pPr>
            <a:endParaRPr lang="zh-CN" altLang="en-US" sz="1800" dirty="0" smtClean="0">
              <a:ea typeface="宋体" pitchFamily="2" charset="-122"/>
            </a:endParaRPr>
          </a:p>
          <a:p>
            <a:pPr eaLnBrk="1" hangingPunct="1">
              <a:lnSpc>
                <a:spcPct val="90000"/>
              </a:lnSpc>
            </a:pPr>
            <a:r>
              <a:rPr lang="zh-CN" altLang="en-US" sz="2800" dirty="0" smtClean="0">
                <a:ea typeface="宋体" pitchFamily="2" charset="-122"/>
              </a:rPr>
              <a:t>利用人工神经网络本身的层次结构特点</a:t>
            </a:r>
          </a:p>
          <a:p>
            <a:pPr lvl="1" eaLnBrk="1" hangingPunct="1">
              <a:lnSpc>
                <a:spcPct val="90000"/>
              </a:lnSpc>
            </a:pPr>
            <a:r>
              <a:rPr lang="zh-CN" altLang="en-US" sz="2400" dirty="0" smtClean="0">
                <a:ea typeface="宋体" pitchFamily="2" charset="-122"/>
              </a:rPr>
              <a:t>如果给定一个神经网络，</a:t>
            </a:r>
            <a:r>
              <a:rPr lang="zh-CN" altLang="en-US" sz="2400" dirty="0" smtClean="0">
                <a:solidFill>
                  <a:srgbClr val="00B050"/>
                </a:solidFill>
                <a:ea typeface="宋体" pitchFamily="2" charset="-122"/>
              </a:rPr>
              <a:t>假设其输出与输入是相同的，然后训练调整其参数，得到每一层中的权重</a:t>
            </a:r>
            <a:r>
              <a:rPr lang="zh-CN" altLang="en-US" sz="2400" dirty="0" smtClean="0">
                <a:ea typeface="宋体" pitchFamily="2" charset="-122"/>
              </a:rPr>
              <a:t>。</a:t>
            </a:r>
          </a:p>
          <a:p>
            <a:pPr lvl="1" eaLnBrk="1" hangingPunct="1">
              <a:lnSpc>
                <a:spcPct val="90000"/>
              </a:lnSpc>
            </a:pPr>
            <a:r>
              <a:rPr lang="zh-CN" altLang="en-US" sz="2400" dirty="0" smtClean="0">
                <a:ea typeface="宋体" pitchFamily="2" charset="-122"/>
              </a:rPr>
              <a:t>自然地，就得到了输入I的几种不同表示（每一层代表一种表示），这些表示就是特征。</a:t>
            </a:r>
          </a:p>
          <a:p>
            <a:pPr eaLnBrk="1" hangingPunct="1">
              <a:lnSpc>
                <a:spcPct val="90000"/>
              </a:lnSpc>
            </a:pPr>
            <a:r>
              <a:rPr lang="zh-CN" altLang="en-US" sz="2800" dirty="0" smtClean="0">
                <a:ea typeface="宋体" pitchFamily="2" charset="-122"/>
              </a:rPr>
              <a:t>自动编码器就是一种</a:t>
            </a:r>
            <a:r>
              <a:rPr lang="zh-CN" altLang="en-US" sz="2800" dirty="0" smtClean="0">
                <a:solidFill>
                  <a:srgbClr val="00B050"/>
                </a:solidFill>
                <a:ea typeface="宋体" pitchFamily="2" charset="-122"/>
              </a:rPr>
              <a:t>尽可能复现输入信号的神经网络</a:t>
            </a:r>
            <a:r>
              <a:rPr lang="zh-CN" altLang="en-US" sz="2800" dirty="0" smtClean="0">
                <a:ea typeface="宋体" pitchFamily="2" charset="-122"/>
              </a:rPr>
              <a:t>。</a:t>
            </a:r>
          </a:p>
          <a:p>
            <a:pPr lvl="1" eaLnBrk="1" hangingPunct="1">
              <a:lnSpc>
                <a:spcPct val="90000"/>
              </a:lnSpc>
            </a:pPr>
            <a:r>
              <a:rPr lang="zh-CN" altLang="en-US" sz="2400" dirty="0" smtClean="0">
                <a:ea typeface="宋体" pitchFamily="2" charset="-122"/>
              </a:rPr>
              <a:t>为了实现这种复现，自动编码器就必须捕捉可以代表输入数据的最重要的因素</a:t>
            </a:r>
          </a:p>
        </p:txBody>
      </p:sp>
      <p:pic>
        <p:nvPicPr>
          <p:cNvPr id="51204" name="Picture 2"/>
          <p:cNvPicPr>
            <a:picLocks noChangeAspect="1" noChangeArrowheads="1"/>
          </p:cNvPicPr>
          <p:nvPr/>
        </p:nvPicPr>
        <p:blipFill>
          <a:blip r:embed="rId2" cstate="print"/>
          <a:srcRect/>
          <a:stretch>
            <a:fillRect/>
          </a:stretch>
        </p:blipFill>
        <p:spPr bwMode="auto">
          <a:xfrm>
            <a:off x="8077200" y="1676400"/>
            <a:ext cx="3689350" cy="41036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52227" name="Rectangle 3"/>
          <p:cNvSpPr>
            <a:spLocks noGrp="1" noChangeArrowheads="1"/>
          </p:cNvSpPr>
          <p:nvPr>
            <p:ph idx="1"/>
          </p:nvPr>
        </p:nvSpPr>
        <p:spPr/>
        <p:txBody>
          <a:bodyPr/>
          <a:lstStyle/>
          <a:p>
            <a:pPr eaLnBrk="1" hangingPunct="1"/>
            <a:r>
              <a:rPr lang="zh-CN" altLang="en-US" dirty="0" smtClean="0">
                <a:ea typeface="宋体" pitchFamily="2" charset="-122"/>
              </a:rPr>
              <a:t>学习过程</a:t>
            </a:r>
          </a:p>
          <a:p>
            <a:pPr lvl="1" eaLnBrk="1" hangingPunct="1"/>
            <a:r>
              <a:rPr lang="zh-CN" altLang="en-US" dirty="0" smtClean="0">
                <a:ea typeface="宋体" pitchFamily="2" charset="-122"/>
              </a:rPr>
              <a:t>无标签数据，用非监督学习</a:t>
            </a:r>
            <a:r>
              <a:rPr lang="zh-CN" altLang="en-US" dirty="0" smtClean="0">
                <a:solidFill>
                  <a:srgbClr val="FF0000"/>
                </a:solidFill>
                <a:ea typeface="宋体" pitchFamily="2" charset="-122"/>
              </a:rPr>
              <a:t>学习特征</a:t>
            </a:r>
          </a:p>
        </p:txBody>
      </p:sp>
      <p:pic>
        <p:nvPicPr>
          <p:cNvPr id="52228" name="Picture 2" descr="c:\users\user\appdata\roaming\360se6\USERDA~1\Temp\1369A9~1.JPG"/>
          <p:cNvPicPr>
            <a:picLocks noChangeAspect="1" noChangeArrowheads="1"/>
          </p:cNvPicPr>
          <p:nvPr/>
        </p:nvPicPr>
        <p:blipFill>
          <a:blip r:embed="rId2" cstate="print"/>
          <a:srcRect/>
          <a:stretch>
            <a:fillRect/>
          </a:stretch>
        </p:blipFill>
        <p:spPr bwMode="auto">
          <a:xfrm>
            <a:off x="1143000" y="2895600"/>
            <a:ext cx="9309100" cy="1724025"/>
          </a:xfrm>
          <a:prstGeom prst="rect">
            <a:avLst/>
          </a:prstGeom>
          <a:noFill/>
          <a:ln w="9525">
            <a:noFill/>
            <a:miter lim="800000"/>
            <a:headEnd/>
            <a:tailEnd/>
          </a:ln>
        </p:spPr>
      </p:pic>
      <p:sp>
        <p:nvSpPr>
          <p:cNvPr id="52229" name="矩形 3"/>
          <p:cNvSpPr>
            <a:spLocks noChangeArrowheads="1"/>
          </p:cNvSpPr>
          <p:nvPr/>
        </p:nvSpPr>
        <p:spPr bwMode="auto">
          <a:xfrm>
            <a:off x="838200" y="4800600"/>
            <a:ext cx="10261600" cy="1463675"/>
          </a:xfrm>
          <a:prstGeom prst="rect">
            <a:avLst/>
          </a:prstGeom>
          <a:noFill/>
          <a:ln w="9525">
            <a:noFill/>
            <a:miter lim="800000"/>
            <a:headEnd/>
            <a:tailEnd/>
          </a:ln>
        </p:spPr>
        <p:txBody>
          <a:bodyPr>
            <a:spAutoFit/>
          </a:bodyPr>
          <a:lstStyle/>
          <a:p>
            <a:pPr eaLnBrk="1" hangingPunct="1">
              <a:lnSpc>
                <a:spcPct val="150000"/>
              </a:lnSpc>
              <a:buFont typeface="Arial" pitchFamily="34" charset="0"/>
              <a:buNone/>
            </a:pPr>
            <a:r>
              <a:rPr lang="zh-CN" altLang="en-US" sz="2000"/>
              <a:t>在之前的前向神经网络中，如左图，输入的样本是有标签的，即（</a:t>
            </a:r>
            <a:r>
              <a:rPr lang="en-US" altLang="zh-CN" sz="2000"/>
              <a:t>input, target</a:t>
            </a:r>
            <a:r>
              <a:rPr lang="zh-CN" altLang="en-US" sz="2000"/>
              <a:t>），这样</a:t>
            </a:r>
            <a:r>
              <a:rPr lang="zh-CN" altLang="en-US" sz="2000">
                <a:solidFill>
                  <a:srgbClr val="00B050"/>
                </a:solidFill>
              </a:rPr>
              <a:t>根据当前输出和</a:t>
            </a:r>
            <a:r>
              <a:rPr lang="en-US" altLang="zh-CN" sz="2000">
                <a:solidFill>
                  <a:srgbClr val="00B050"/>
                </a:solidFill>
              </a:rPr>
              <a:t>target</a:t>
            </a:r>
            <a:r>
              <a:rPr lang="zh-CN" altLang="en-US" sz="2000">
                <a:solidFill>
                  <a:srgbClr val="00B050"/>
                </a:solidFill>
              </a:rPr>
              <a:t>（</a:t>
            </a:r>
            <a:r>
              <a:rPr lang="en-US" altLang="zh-CN" sz="2000">
                <a:solidFill>
                  <a:srgbClr val="00B050"/>
                </a:solidFill>
              </a:rPr>
              <a:t>label</a:t>
            </a:r>
            <a:r>
              <a:rPr lang="zh-CN" altLang="en-US" sz="2000">
                <a:solidFill>
                  <a:srgbClr val="00B050"/>
                </a:solidFill>
              </a:rPr>
              <a:t>）之间的差去改变前面各层的参数，直到收敛</a:t>
            </a:r>
            <a:r>
              <a:rPr lang="zh-CN" altLang="en-US" sz="2000"/>
              <a:t>。</a:t>
            </a:r>
          </a:p>
          <a:p>
            <a:pPr eaLnBrk="1" hangingPunct="1">
              <a:lnSpc>
                <a:spcPct val="150000"/>
              </a:lnSpc>
              <a:buFont typeface="Arial" pitchFamily="34" charset="0"/>
              <a:buNone/>
            </a:pPr>
            <a:r>
              <a:rPr lang="zh-CN" altLang="en-US" sz="2000"/>
              <a:t>但现在我们只有无标签数据，也就是右边的图。那么这个误差怎么得到呢？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noChangeArrowheads="1"/>
          </p:cNvPicPr>
          <p:nvPr/>
        </p:nvPicPr>
        <p:blipFill>
          <a:blip r:embed="rId2" cstate="print"/>
          <a:srcRect/>
          <a:stretch>
            <a:fillRect/>
          </a:stretch>
        </p:blipFill>
        <p:spPr bwMode="auto">
          <a:xfrm>
            <a:off x="6096000" y="2209800"/>
            <a:ext cx="5181600" cy="3775075"/>
          </a:xfrm>
          <a:prstGeom prst="rect">
            <a:avLst/>
          </a:prstGeom>
          <a:noFill/>
          <a:ln w="9525">
            <a:noFill/>
            <a:miter lim="800000"/>
            <a:headEnd/>
            <a:tailEnd/>
          </a:ln>
        </p:spPr>
      </p:pic>
      <p:sp>
        <p:nvSpPr>
          <p:cNvPr id="15363" name="Rectangle 3"/>
          <p:cNvSpPr>
            <a:spLocks noGrp="1" noChangeArrowheads="1"/>
          </p:cNvSpPr>
          <p:nvPr>
            <p:ph type="title"/>
          </p:nvPr>
        </p:nvSpPr>
        <p:spPr/>
        <p:txBody>
          <a:bodyPr/>
          <a:lstStyle/>
          <a:p>
            <a:pPr eaLnBrk="1" hangingPunct="1"/>
            <a:r>
              <a:rPr lang="zh-CN" altLang="en-US" dirty="0" smtClean="0">
                <a:ea typeface="宋体" pitchFamily="2" charset="-122"/>
              </a:rPr>
              <a:t>内容</a:t>
            </a:r>
          </a:p>
        </p:txBody>
      </p:sp>
      <p:sp>
        <p:nvSpPr>
          <p:cNvPr id="15364" name="Rectangle 4"/>
          <p:cNvSpPr>
            <a:spLocks noGrp="1" noChangeArrowheads="1"/>
          </p:cNvSpPr>
          <p:nvPr>
            <p:ph idx="1"/>
          </p:nvPr>
        </p:nvSpPr>
        <p:spPr/>
        <p:txBody>
          <a:bodyPr/>
          <a:lstStyle/>
          <a:p>
            <a:pPr lvl="2" eaLnBrk="1" hangingPunct="1"/>
            <a:endParaRPr lang="zh-CN" altLang="en-US" dirty="0" smtClean="0">
              <a:ea typeface="宋体" pitchFamily="2" charset="-122"/>
            </a:endParaRPr>
          </a:p>
          <a:p>
            <a:pPr eaLnBrk="1" hangingPunct="1"/>
            <a:r>
              <a:rPr lang="zh-CN" altLang="en-US" dirty="0" smtClean="0">
                <a:ea typeface="宋体" pitchFamily="2" charset="-122"/>
              </a:rPr>
              <a:t>动机——Why Deep Learning?</a:t>
            </a:r>
          </a:p>
          <a:p>
            <a:pPr lvl="2" eaLnBrk="1" hangingPunct="1"/>
            <a:endParaRPr lang="zh-CN" altLang="en-US" dirty="0" smtClean="0">
              <a:ea typeface="宋体" pitchFamily="2" charset="-122"/>
            </a:endParaRPr>
          </a:p>
          <a:p>
            <a:pPr eaLnBrk="1" hangingPunct="1"/>
            <a:r>
              <a:rPr lang="zh-CN" altLang="en-US" dirty="0" smtClean="0">
                <a:ea typeface="宋体" pitchFamily="2" charset="-122"/>
              </a:rPr>
              <a:t>深度学习常用模型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53251" name="Rectangle 3"/>
          <p:cNvSpPr>
            <a:spLocks noGrp="1" noChangeArrowheads="1"/>
          </p:cNvSpPr>
          <p:nvPr>
            <p:ph idx="1"/>
          </p:nvPr>
        </p:nvSpPr>
        <p:spPr>
          <a:xfrm>
            <a:off x="724809" y="3857677"/>
            <a:ext cx="11379200" cy="1955802"/>
          </a:xfrm>
        </p:spPr>
        <p:txBody>
          <a:bodyPr/>
          <a:lstStyle/>
          <a:p>
            <a:pPr marL="457200" lvl="1" indent="0" eaLnBrk="1" hangingPunct="1">
              <a:lnSpc>
                <a:spcPct val="90000"/>
              </a:lnSpc>
              <a:buNone/>
            </a:pPr>
            <a:endParaRPr lang="zh-CN" altLang="en-US" sz="2100" dirty="0" smtClean="0">
              <a:ea typeface="宋体" pitchFamily="2" charset="-122"/>
            </a:endParaRPr>
          </a:p>
          <a:p>
            <a:pPr eaLnBrk="1" hangingPunct="1">
              <a:lnSpc>
                <a:spcPct val="90000"/>
              </a:lnSpc>
            </a:pPr>
            <a:r>
              <a:rPr lang="zh-CN" altLang="en-US" sz="2400" dirty="0" smtClean="0">
                <a:ea typeface="宋体" pitchFamily="2" charset="-122"/>
              </a:rPr>
              <a:t>通过调整encoder和decoder的参数，使得重构误差最小，这样就得到输入input信号的一个表示了，也就是编码code。</a:t>
            </a:r>
          </a:p>
          <a:p>
            <a:pPr eaLnBrk="1" hangingPunct="1">
              <a:lnSpc>
                <a:spcPct val="90000"/>
              </a:lnSpc>
            </a:pPr>
            <a:r>
              <a:rPr lang="zh-CN" altLang="en-US" sz="2400" dirty="0" smtClean="0">
                <a:ea typeface="宋体" pitchFamily="2" charset="-122"/>
              </a:rPr>
              <a:t>因为是无标签数据，所以误差的来源就是直接重构后与原输入相比得到。</a:t>
            </a:r>
          </a:p>
        </p:txBody>
      </p:sp>
      <p:pic>
        <p:nvPicPr>
          <p:cNvPr id="53252" name="Picture 2" descr="c:\users\user\appdata\roaming\360se6\USERDA~1\Temp\133109~1.JPG"/>
          <p:cNvPicPr>
            <a:picLocks noChangeAspect="1" noChangeArrowheads="1"/>
          </p:cNvPicPr>
          <p:nvPr/>
        </p:nvPicPr>
        <p:blipFill>
          <a:blip r:embed="rId3" cstate="print"/>
          <a:srcRect/>
          <a:stretch>
            <a:fillRect/>
          </a:stretch>
        </p:blipFill>
        <p:spPr bwMode="auto">
          <a:xfrm>
            <a:off x="1676516" y="1600248"/>
            <a:ext cx="7529513" cy="17843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55299" name="Rectangle 3"/>
          <p:cNvSpPr>
            <a:spLocks noGrp="1" noChangeArrowheads="1"/>
          </p:cNvSpPr>
          <p:nvPr>
            <p:ph idx="1"/>
          </p:nvPr>
        </p:nvSpPr>
        <p:spPr/>
        <p:txBody>
          <a:bodyPr/>
          <a:lstStyle/>
          <a:p>
            <a:pPr eaLnBrk="1" hangingPunct="1"/>
            <a:r>
              <a:rPr lang="zh-CN" altLang="en-US" sz="2400" dirty="0">
                <a:ea typeface="宋体" pitchFamily="2" charset="-122"/>
              </a:rPr>
              <a:t>利</a:t>
            </a:r>
            <a:r>
              <a:rPr lang="zh-CN" altLang="en-US" sz="2400" dirty="0" smtClean="0">
                <a:ea typeface="宋体" pitchFamily="2" charset="-122"/>
              </a:rPr>
              <a:t>用多隐</a:t>
            </a:r>
            <a:r>
              <a:rPr lang="zh-CN" altLang="en-US" sz="2400" dirty="0">
                <a:ea typeface="宋体" pitchFamily="2" charset="-122"/>
              </a:rPr>
              <a:t>层神经网络</a:t>
            </a:r>
            <a:r>
              <a:rPr lang="zh-CN" altLang="en-US" sz="2400" dirty="0" smtClean="0">
                <a:ea typeface="宋体" pitchFamily="2" charset="-122"/>
              </a:rPr>
              <a:t>，提取样</a:t>
            </a:r>
            <a:r>
              <a:rPr lang="zh-CN" altLang="en-US" sz="2400" dirty="0">
                <a:ea typeface="宋体" pitchFamily="2" charset="-122"/>
              </a:rPr>
              <a:t>本的特征。</a:t>
            </a:r>
          </a:p>
          <a:p>
            <a:pPr lvl="1" eaLnBrk="1" hangingPunct="1"/>
            <a:r>
              <a:rPr lang="zh-CN" altLang="en-US" dirty="0" smtClean="0">
                <a:ea typeface="宋体" pitchFamily="2" charset="-122"/>
              </a:rPr>
              <a:t>三层结构</a:t>
            </a:r>
          </a:p>
          <a:p>
            <a:pPr lvl="1" eaLnBrk="1" hangingPunct="1"/>
            <a:r>
              <a:rPr lang="zh-CN" altLang="en-US" dirty="0" smtClean="0">
                <a:ea typeface="宋体" pitchFamily="2" charset="-122"/>
              </a:rPr>
              <a:t>神经元模型</a:t>
            </a:r>
          </a:p>
          <a:p>
            <a:pPr lvl="1" eaLnBrk="1" hangingPunct="1"/>
            <a:r>
              <a:rPr lang="zh-CN" altLang="en-US" dirty="0" smtClean="0">
                <a:ea typeface="宋体" pitchFamily="2" charset="-122"/>
              </a:rPr>
              <a:t>限定神经元的数量</a:t>
            </a:r>
          </a:p>
          <a:p>
            <a:pPr lvl="2" eaLnBrk="1" hangingPunct="1"/>
            <a:r>
              <a:rPr lang="zh-CN" altLang="en-US" dirty="0" smtClean="0">
                <a:ea typeface="宋体" pitchFamily="2" charset="-122"/>
              </a:rPr>
              <a:t>输入层神经元数=输出层神经元数</a:t>
            </a:r>
          </a:p>
          <a:p>
            <a:pPr lvl="2" eaLnBrk="1" hangingPunct="1"/>
            <a:r>
              <a:rPr lang="zh-CN" altLang="en-US" dirty="0" smtClean="0">
                <a:ea typeface="宋体" pitchFamily="2" charset="-122"/>
              </a:rPr>
              <a:t>隐层神经元数量&lt;输入层神经元数量</a:t>
            </a:r>
          </a:p>
        </p:txBody>
      </p:sp>
      <p:pic>
        <p:nvPicPr>
          <p:cNvPr id="55300" name="Picture 2"/>
          <p:cNvPicPr>
            <a:picLocks noChangeAspect="1" noChangeArrowheads="1"/>
          </p:cNvPicPr>
          <p:nvPr/>
        </p:nvPicPr>
        <p:blipFill>
          <a:blip r:embed="rId3" cstate="print"/>
          <a:srcRect/>
          <a:stretch>
            <a:fillRect/>
          </a:stretch>
        </p:blipFill>
        <p:spPr bwMode="auto">
          <a:xfrm>
            <a:off x="8072353" y="1549400"/>
            <a:ext cx="4114800" cy="4576763"/>
          </a:xfrm>
          <a:prstGeom prst="rect">
            <a:avLst/>
          </a:prstGeom>
          <a:noFill/>
          <a:ln w="9525">
            <a:noFill/>
            <a:miter lim="800000"/>
            <a:headEnd/>
            <a:tailEnd/>
          </a:ln>
        </p:spPr>
      </p:pic>
      <p:sp>
        <p:nvSpPr>
          <p:cNvPr id="44037" name="Text Box 5"/>
          <p:cNvSpPr txBox="1">
            <a:spLocks noChangeArrowheads="1"/>
          </p:cNvSpPr>
          <p:nvPr/>
        </p:nvSpPr>
        <p:spPr bwMode="auto">
          <a:xfrm>
            <a:off x="1143130" y="4267178"/>
            <a:ext cx="5108575" cy="822325"/>
          </a:xfrm>
          <a:prstGeom prst="rect">
            <a:avLst/>
          </a:prstGeom>
          <a:noFill/>
          <a:ln w="9525">
            <a:noFill/>
            <a:miter lim="800000"/>
            <a:headEnd/>
            <a:tailEnd/>
          </a:ln>
        </p:spPr>
        <p:txBody>
          <a:bodyPr>
            <a:spAutoFit/>
          </a:bodyPr>
          <a:lstStyle/>
          <a:p>
            <a:pPr>
              <a:buFont typeface="Arial" pitchFamily="34" charset="0"/>
              <a:buNone/>
            </a:pPr>
            <a:r>
              <a:rPr lang="zh-CN" altLang="en-US" sz="2400" dirty="0"/>
              <a:t>意义：迫使隐藏层节点学习得到输入数据的压缩表示方法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3810000" y="4419600"/>
            <a:ext cx="7689850" cy="2057400"/>
          </a:xfrm>
          <a:prstGeom prst="rect">
            <a:avLst/>
          </a:prstGeom>
          <a:noFill/>
          <a:ln w="9525">
            <a:noFill/>
            <a:miter lim="800000"/>
            <a:headEnd/>
            <a:tailEnd/>
          </a:ln>
        </p:spPr>
      </p:pic>
      <p:sp>
        <p:nvSpPr>
          <p:cNvPr id="59395" name="Rectangle 3"/>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59396" name="Rectangle 4"/>
          <p:cNvSpPr>
            <a:spLocks noGrp="1" noChangeArrowheads="1"/>
          </p:cNvSpPr>
          <p:nvPr>
            <p:ph idx="1"/>
          </p:nvPr>
        </p:nvSpPr>
        <p:spPr>
          <a:xfrm>
            <a:off x="406400" y="1397000"/>
            <a:ext cx="11379200" cy="4165600"/>
          </a:xfrm>
        </p:spPr>
        <p:txBody>
          <a:bodyPr/>
          <a:lstStyle/>
          <a:p>
            <a:pPr eaLnBrk="1" hangingPunct="1"/>
            <a:r>
              <a:rPr lang="zh-CN" altLang="en-US" sz="2400" smtClean="0">
                <a:ea typeface="宋体" pitchFamily="2" charset="-122"/>
              </a:rPr>
              <a:t>Deep结构——逐层训练</a:t>
            </a:r>
          </a:p>
          <a:p>
            <a:pPr lvl="1" eaLnBrk="1" hangingPunct="1"/>
            <a:r>
              <a:rPr lang="zh-CN" altLang="en-US" sz="2100" smtClean="0">
                <a:ea typeface="宋体" pitchFamily="2" charset="-122"/>
              </a:rPr>
              <a:t>自编码器“栈化”</a:t>
            </a:r>
          </a:p>
          <a:p>
            <a:pPr lvl="1" eaLnBrk="1" hangingPunct="1">
              <a:spcBef>
                <a:spcPct val="50000"/>
              </a:spcBef>
            </a:pPr>
            <a:r>
              <a:rPr lang="zh-CN" altLang="en-US" sz="2000" smtClean="0">
                <a:ea typeface="宋体" pitchFamily="2" charset="-122"/>
              </a:rPr>
              <a:t>通过编码器产生特征，然后训练下一层。</a:t>
            </a:r>
          </a:p>
          <a:p>
            <a:pPr lvl="1" eaLnBrk="1" hangingPunct="1">
              <a:spcBef>
                <a:spcPct val="50000"/>
              </a:spcBef>
              <a:buFont typeface="Wingdings" pitchFamily="2" charset="2"/>
              <a:buNone/>
            </a:pPr>
            <a:r>
              <a:rPr lang="zh-CN" altLang="en-US" sz="2000" smtClean="0">
                <a:ea typeface="宋体" pitchFamily="2" charset="-122"/>
              </a:rPr>
              <a:t>得到第一层的code，重构误差最小让我们相信这个code就是原输入信号的良好表达了，或者牵强点说，它和原信号是一模一样的（表达不一样，反映的是一个东西）。</a:t>
            </a:r>
          </a:p>
          <a:p>
            <a:pPr lvl="1" eaLnBrk="1" hangingPunct="1">
              <a:spcBef>
                <a:spcPct val="50000"/>
              </a:spcBef>
              <a:buFont typeface="Wingdings" pitchFamily="2" charset="2"/>
              <a:buNone/>
            </a:pPr>
            <a:r>
              <a:rPr lang="zh-CN" altLang="en-US" sz="2000" smtClean="0">
                <a:ea typeface="宋体" pitchFamily="2" charset="-122"/>
              </a:rPr>
              <a:t>那第二层和第一层的训练方式就没有差别了，将第一层输出的code当成第二层的输入信号，同样最小化重构误差，就会得到第二层的参数，并且得到第二层输入的code，也就是原输入信息的第二个表达了。</a:t>
            </a:r>
          </a:p>
          <a:p>
            <a:pPr lvl="1" eaLnBrk="1" hangingPunct="1">
              <a:spcBef>
                <a:spcPct val="50000"/>
              </a:spcBef>
              <a:buFont typeface="Wingdings" pitchFamily="2" charset="2"/>
              <a:buNone/>
            </a:pPr>
            <a:r>
              <a:rPr lang="zh-CN" altLang="en-US" sz="2000" smtClean="0">
                <a:ea typeface="宋体" pitchFamily="2" charset="-122"/>
              </a:rPr>
              <a:t>其他层也以同样的方法进行。</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60419" name="Rectangle 3"/>
          <p:cNvSpPr>
            <a:spLocks noGrp="1" noChangeArrowheads="1"/>
          </p:cNvSpPr>
          <p:nvPr>
            <p:ph idx="1"/>
          </p:nvPr>
        </p:nvSpPr>
        <p:spPr/>
        <p:txBody>
          <a:bodyPr/>
          <a:lstStyle/>
          <a:p>
            <a:pPr eaLnBrk="1" hangingPunct="1"/>
            <a:r>
              <a:rPr lang="zh-CN" altLang="en-US" smtClean="0">
                <a:ea typeface="宋体" pitchFamily="2" charset="-122"/>
              </a:rPr>
              <a:t>监督学习</a:t>
            </a:r>
          </a:p>
          <a:p>
            <a:pPr lvl="1" eaLnBrk="1" hangingPunct="1"/>
            <a:r>
              <a:rPr lang="zh-CN" altLang="en-US" smtClean="0">
                <a:ea typeface="宋体" pitchFamily="2" charset="-122"/>
              </a:rPr>
              <a:t>Deep结构，每一层都会得到原始输入的不同层次的表达。</a:t>
            </a:r>
          </a:p>
          <a:p>
            <a:pPr lvl="1" eaLnBrk="1" hangingPunct="1"/>
            <a:endParaRPr lang="zh-CN" altLang="en-US" smtClean="0">
              <a:ea typeface="宋体" pitchFamily="2" charset="-122"/>
            </a:endParaRPr>
          </a:p>
          <a:p>
            <a:pPr lvl="1" eaLnBrk="1" hangingPunct="1"/>
            <a:r>
              <a:rPr lang="zh-CN" altLang="en-US" smtClean="0">
                <a:ea typeface="宋体" pitchFamily="2" charset="-122"/>
              </a:rPr>
              <a:t>有监督微调</a:t>
            </a:r>
          </a:p>
          <a:p>
            <a:pPr lvl="2" eaLnBrk="1" hangingPunct="1"/>
            <a:r>
              <a:rPr lang="zh-CN" altLang="en-US" smtClean="0">
                <a:ea typeface="宋体" pitchFamily="2" charset="-122"/>
              </a:rPr>
              <a:t>为了实现分类，可以在AutoEncoder的最顶的编码层添加一个分类器（例如Logistic回归、SVM等），然后通过标准的多层神经网络的监督训练方法（梯度下降法）去训练。</a:t>
            </a:r>
          </a:p>
          <a:p>
            <a:pPr lvl="1" eaLnBrk="1" hangingPunct="1"/>
            <a:endParaRPr lang="zh-CN" altLang="en-US" smtClean="0">
              <a:ea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zh-CN" smtClean="0">
                <a:ea typeface="宋体" pitchFamily="2" charset="-122"/>
              </a:rPr>
              <a:t>AutoEncoder</a:t>
            </a:r>
            <a:r>
              <a:rPr lang="zh-CN" altLang="en-US" smtClean="0">
                <a:ea typeface="宋体" pitchFamily="2" charset="-122"/>
              </a:rPr>
              <a:t>自动编码器</a:t>
            </a:r>
          </a:p>
        </p:txBody>
      </p:sp>
      <p:sp>
        <p:nvSpPr>
          <p:cNvPr id="62467" name="Rectangle 3"/>
          <p:cNvSpPr>
            <a:spLocks noGrp="1" noChangeArrowheads="1"/>
          </p:cNvSpPr>
          <p:nvPr>
            <p:ph idx="1"/>
          </p:nvPr>
        </p:nvSpPr>
        <p:spPr/>
        <p:txBody>
          <a:bodyPr/>
          <a:lstStyle/>
          <a:p>
            <a:pPr eaLnBrk="1" hangingPunct="1"/>
            <a:r>
              <a:rPr lang="zh-CN" altLang="en-US" smtClean="0">
                <a:ea typeface="宋体" pitchFamily="2" charset="-122"/>
              </a:rPr>
              <a:t>监督学习</a:t>
            </a:r>
          </a:p>
          <a:p>
            <a:pPr lvl="1" eaLnBrk="1" hangingPunct="1"/>
            <a:r>
              <a:rPr lang="zh-CN" altLang="en-US" smtClean="0">
                <a:ea typeface="宋体" pitchFamily="2" charset="-122"/>
              </a:rPr>
              <a:t>最后层的特征</a:t>
            </a:r>
            <a:r>
              <a:rPr lang="en-US" altLang="zh-CN" smtClean="0">
                <a:ea typeface="宋体" pitchFamily="2" charset="-122"/>
              </a:rPr>
              <a:t>code</a:t>
            </a:r>
            <a:r>
              <a:rPr lang="zh-CN" altLang="en-US" smtClean="0">
                <a:ea typeface="宋体" pitchFamily="2" charset="-122"/>
              </a:rPr>
              <a:t>输入到分类器中，</a:t>
            </a:r>
            <a:r>
              <a:rPr lang="zh-CN" altLang="en-US" smtClean="0">
                <a:solidFill>
                  <a:srgbClr val="00B050"/>
                </a:solidFill>
                <a:ea typeface="宋体" pitchFamily="2" charset="-122"/>
              </a:rPr>
              <a:t>基于有标签样本，通过监督学习对网络进行微调</a:t>
            </a:r>
          </a:p>
        </p:txBody>
      </p:sp>
      <p:pic>
        <p:nvPicPr>
          <p:cNvPr id="62468" name="Picture 2"/>
          <p:cNvPicPr>
            <a:picLocks noChangeAspect="1" noChangeArrowheads="1"/>
          </p:cNvPicPr>
          <p:nvPr/>
        </p:nvPicPr>
        <p:blipFill>
          <a:blip r:embed="rId2" cstate="print"/>
          <a:srcRect/>
          <a:stretch>
            <a:fillRect/>
          </a:stretch>
        </p:blipFill>
        <p:spPr bwMode="auto">
          <a:xfrm>
            <a:off x="3581400" y="3078163"/>
            <a:ext cx="8574088" cy="1484312"/>
          </a:xfrm>
          <a:prstGeom prst="rect">
            <a:avLst/>
          </a:prstGeom>
          <a:noFill/>
          <a:ln w="9525">
            <a:noFill/>
            <a:miter lim="800000"/>
            <a:headEnd/>
            <a:tailEnd/>
          </a:ln>
        </p:spPr>
      </p:pic>
      <p:pic>
        <p:nvPicPr>
          <p:cNvPr id="62469" name="Picture 2"/>
          <p:cNvPicPr>
            <a:picLocks noChangeAspect="1" noChangeArrowheads="1"/>
          </p:cNvPicPr>
          <p:nvPr/>
        </p:nvPicPr>
        <p:blipFill>
          <a:blip r:embed="rId3" cstate="print"/>
          <a:srcRect/>
          <a:stretch>
            <a:fillRect/>
          </a:stretch>
        </p:blipFill>
        <p:spPr bwMode="auto">
          <a:xfrm>
            <a:off x="3581400" y="4786313"/>
            <a:ext cx="8597900" cy="1571625"/>
          </a:xfrm>
          <a:prstGeom prst="rect">
            <a:avLst/>
          </a:prstGeom>
          <a:noFill/>
          <a:ln w="9525">
            <a:noFill/>
            <a:miter lim="800000"/>
            <a:headEnd/>
            <a:tailEnd/>
          </a:ln>
        </p:spPr>
      </p:pic>
      <p:sp>
        <p:nvSpPr>
          <p:cNvPr id="51206" name="Text Box 6"/>
          <p:cNvSpPr txBox="1">
            <a:spLocks noChangeArrowheads="1"/>
          </p:cNvSpPr>
          <p:nvPr/>
        </p:nvSpPr>
        <p:spPr bwMode="auto">
          <a:xfrm>
            <a:off x="990600" y="3505200"/>
            <a:ext cx="2286000" cy="396875"/>
          </a:xfrm>
          <a:prstGeom prst="rect">
            <a:avLst/>
          </a:prstGeom>
          <a:noFill/>
          <a:ln w="9525">
            <a:noFill/>
            <a:miter lim="800000"/>
            <a:headEnd/>
            <a:tailEnd/>
          </a:ln>
        </p:spPr>
        <p:txBody>
          <a:bodyPr>
            <a:spAutoFit/>
          </a:bodyPr>
          <a:lstStyle/>
          <a:p>
            <a:pPr>
              <a:buFont typeface="Arial" pitchFamily="34" charset="0"/>
              <a:buNone/>
            </a:pPr>
            <a:r>
              <a:rPr lang="zh-CN" altLang="en-US" sz="2000"/>
              <a:t>1、</a:t>
            </a:r>
            <a:r>
              <a:rPr lang="zh-CN" altLang="en-US" sz="2000">
                <a:solidFill>
                  <a:srgbClr val="00B050"/>
                </a:solidFill>
              </a:rPr>
              <a:t>只调整分类器</a:t>
            </a:r>
          </a:p>
        </p:txBody>
      </p:sp>
      <p:sp>
        <p:nvSpPr>
          <p:cNvPr id="51207" name="Text Box 7"/>
          <p:cNvSpPr txBox="1">
            <a:spLocks noChangeArrowheads="1"/>
          </p:cNvSpPr>
          <p:nvPr/>
        </p:nvSpPr>
        <p:spPr bwMode="auto">
          <a:xfrm>
            <a:off x="914400" y="4800600"/>
            <a:ext cx="2667000" cy="1631950"/>
          </a:xfrm>
          <a:prstGeom prst="rect">
            <a:avLst/>
          </a:prstGeom>
          <a:noFill/>
          <a:ln w="9525">
            <a:noFill/>
            <a:miter lim="800000"/>
            <a:headEnd/>
            <a:tailEnd/>
          </a:ln>
        </p:spPr>
        <p:txBody>
          <a:bodyPr>
            <a:spAutoFit/>
          </a:bodyPr>
          <a:lstStyle/>
          <a:p>
            <a:pPr>
              <a:buFont typeface="Arial" pitchFamily="34" charset="0"/>
              <a:buNone/>
            </a:pPr>
            <a:r>
              <a:rPr lang="zh-CN" altLang="en-US"/>
              <a:t>2、</a:t>
            </a:r>
            <a:r>
              <a:rPr lang="zh-CN" altLang="en-US" sz="2000"/>
              <a:t>通过有标签样本，</a:t>
            </a:r>
            <a:r>
              <a:rPr lang="zh-CN" altLang="en-US" sz="2000">
                <a:solidFill>
                  <a:srgbClr val="00B050"/>
                </a:solidFill>
              </a:rPr>
              <a:t>微调整个系统</a:t>
            </a:r>
            <a:r>
              <a:rPr lang="zh-CN" altLang="en-US" sz="2000"/>
              <a:t>：（如果有足够多的数据，</a:t>
            </a:r>
            <a:r>
              <a:rPr lang="en-US" altLang="zh-CN" sz="2000"/>
              <a:t>end-to-end learning</a:t>
            </a:r>
            <a:r>
              <a:rPr lang="zh-CN" altLang="en-US" sz="2000"/>
              <a:t>端对端学习）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bldLvl="0"/>
      <p:bldP spid="51207" grpId="0"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mtClean="0">
                <a:ea typeface="宋体" pitchFamily="2" charset="-122"/>
              </a:rPr>
              <a:t>两隐层自编码网络</a:t>
            </a:r>
            <a:r>
              <a:rPr lang="zh-CN" altLang="zh-CN" smtClean="0">
                <a:ea typeface="宋体" pitchFamily="2" charset="-122"/>
              </a:rPr>
              <a:t>MNIST</a:t>
            </a:r>
            <a:r>
              <a:rPr lang="zh-CN" altLang="en-US" smtClean="0">
                <a:ea typeface="宋体" pitchFamily="2" charset="-122"/>
              </a:rPr>
              <a:t>手写数字识别</a:t>
            </a:r>
          </a:p>
        </p:txBody>
      </p:sp>
      <p:sp>
        <p:nvSpPr>
          <p:cNvPr id="69635" name="Rectangle 3"/>
          <p:cNvSpPr>
            <a:spLocks noGrp="1" noChangeArrowheads="1"/>
          </p:cNvSpPr>
          <p:nvPr>
            <p:ph idx="1"/>
          </p:nvPr>
        </p:nvSpPr>
        <p:spPr/>
        <p:txBody>
          <a:bodyPr/>
          <a:lstStyle/>
          <a:p>
            <a:pPr eaLnBrk="1" hangingPunct="1"/>
            <a:r>
              <a:rPr lang="zh-CN" altLang="en-US" smtClean="0">
                <a:ea typeface="宋体" pitchFamily="2" charset="-122"/>
              </a:rPr>
              <a:t>训练一个包含两个隐含层的栈式自编码网络，用来进行</a:t>
            </a:r>
            <a:r>
              <a:rPr lang="zh-CN" altLang="zh-CN" smtClean="0">
                <a:ea typeface="宋体" pitchFamily="2" charset="-122"/>
              </a:rPr>
              <a:t>MNIST</a:t>
            </a:r>
            <a:r>
              <a:rPr lang="zh-CN" altLang="en-US" smtClean="0">
                <a:ea typeface="宋体" pitchFamily="2" charset="-122"/>
              </a:rPr>
              <a:t>手写数字分类</a:t>
            </a:r>
          </a:p>
          <a:p>
            <a:pPr marL="971550" lvl="1" indent="-514350" eaLnBrk="1" hangingPunct="1">
              <a:buFont typeface="Wingdings" pitchFamily="2" charset="2"/>
              <a:buAutoNum type="arabicPeriod"/>
            </a:pPr>
            <a:r>
              <a:rPr lang="zh-CN" altLang="en-US" smtClean="0">
                <a:ea typeface="宋体" pitchFamily="2" charset="-122"/>
              </a:rPr>
              <a:t>用原始输入</a:t>
            </a:r>
            <a:r>
              <a:rPr lang="zh-CN" altLang="zh-CN" smtClean="0">
                <a:ea typeface="宋体" pitchFamily="2" charset="-122"/>
              </a:rPr>
              <a:t>x(k)</a:t>
            </a:r>
            <a:r>
              <a:rPr lang="zh-CN" altLang="en-US" smtClean="0">
                <a:ea typeface="宋体" pitchFamily="2" charset="-122"/>
              </a:rPr>
              <a:t>训练第一个自编码器，学习得到原始输入的一阶特征表示</a:t>
            </a:r>
            <a:r>
              <a:rPr lang="zh-CN" altLang="zh-CN" smtClean="0">
                <a:ea typeface="宋体" pitchFamily="2" charset="-122"/>
              </a:rPr>
              <a:t>h(1)(k)</a:t>
            </a:r>
          </a:p>
        </p:txBody>
      </p:sp>
      <p:pic>
        <p:nvPicPr>
          <p:cNvPr id="69636" name="Picture 2"/>
          <p:cNvPicPr>
            <a:picLocks noChangeAspect="1" noChangeArrowheads="1"/>
          </p:cNvPicPr>
          <p:nvPr/>
        </p:nvPicPr>
        <p:blipFill>
          <a:blip r:embed="rId2" cstate="print"/>
          <a:srcRect/>
          <a:stretch>
            <a:fillRect/>
          </a:stretch>
        </p:blipFill>
        <p:spPr bwMode="auto">
          <a:xfrm>
            <a:off x="1981200" y="3886200"/>
            <a:ext cx="3251200" cy="1876425"/>
          </a:xfrm>
          <a:prstGeom prst="rect">
            <a:avLst/>
          </a:prstGeom>
          <a:noFill/>
          <a:ln w="9525">
            <a:noFill/>
            <a:miter lim="800000"/>
            <a:headEnd/>
            <a:tailEnd/>
          </a:ln>
        </p:spPr>
      </p:pic>
      <p:pic>
        <p:nvPicPr>
          <p:cNvPr id="69637" name="Picture 6"/>
          <p:cNvPicPr>
            <a:picLocks noChangeAspect="1" noChangeArrowheads="1"/>
          </p:cNvPicPr>
          <p:nvPr/>
        </p:nvPicPr>
        <p:blipFill>
          <a:blip r:embed="rId3" cstate="print"/>
          <a:srcRect/>
          <a:stretch>
            <a:fillRect/>
          </a:stretch>
        </p:blipFill>
        <p:spPr bwMode="auto">
          <a:xfrm>
            <a:off x="6096000" y="3124200"/>
            <a:ext cx="3987800" cy="3743325"/>
          </a:xfrm>
          <a:prstGeom prst="rect">
            <a:avLst/>
          </a:prstGeom>
          <a:noFill/>
          <a:ln w="9525">
            <a:noFill/>
            <a:miter lim="800000"/>
            <a:headEnd/>
            <a:tailEnd/>
          </a:ln>
        </p:spPr>
      </p:pic>
      <p:sp>
        <p:nvSpPr>
          <p:cNvPr id="69638" name="Text Box 6"/>
          <p:cNvSpPr txBox="1">
            <a:spLocks noChangeArrowheads="1"/>
          </p:cNvSpPr>
          <p:nvPr/>
        </p:nvSpPr>
        <p:spPr bwMode="auto">
          <a:xfrm>
            <a:off x="0" y="6477000"/>
            <a:ext cx="6176963" cy="365125"/>
          </a:xfrm>
          <a:prstGeom prst="rect">
            <a:avLst/>
          </a:prstGeom>
          <a:noFill/>
          <a:ln w="9525">
            <a:noFill/>
            <a:miter lim="800000"/>
            <a:headEnd/>
            <a:tailEnd/>
          </a:ln>
        </p:spPr>
        <p:txBody>
          <a:bodyPr>
            <a:spAutoFit/>
          </a:bodyPr>
          <a:lstStyle/>
          <a:p>
            <a:pPr>
              <a:buFont typeface="Arial" pitchFamily="34" charset="0"/>
              <a:buNone/>
            </a:pPr>
            <a:r>
              <a:rPr lang="zh-CN" altLang="zh-CN"/>
              <a:t>http://ufldl.stanford.edu/wiki/index.php/</a:t>
            </a:r>
            <a:r>
              <a:rPr lang="zh-CN" altLang="en-US"/>
              <a:t>栈式自编码算法</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smtClean="0">
                <a:ea typeface="宋体" pitchFamily="2" charset="-122"/>
              </a:rPr>
              <a:t>两隐层自编码网络</a:t>
            </a:r>
            <a:r>
              <a:rPr lang="zh-CN" altLang="zh-CN" smtClean="0">
                <a:ea typeface="宋体" pitchFamily="2" charset="-122"/>
              </a:rPr>
              <a:t>MNIST</a:t>
            </a:r>
            <a:r>
              <a:rPr lang="zh-CN" altLang="en-US" smtClean="0">
                <a:ea typeface="宋体" pitchFamily="2" charset="-122"/>
              </a:rPr>
              <a:t>手写数字识别</a:t>
            </a:r>
          </a:p>
        </p:txBody>
      </p:sp>
      <p:sp>
        <p:nvSpPr>
          <p:cNvPr id="70659" name="Rectangle 3"/>
          <p:cNvSpPr>
            <a:spLocks noGrp="1" noChangeArrowheads="1"/>
          </p:cNvSpPr>
          <p:nvPr>
            <p:ph idx="1"/>
          </p:nvPr>
        </p:nvSpPr>
        <p:spPr/>
        <p:txBody>
          <a:bodyPr/>
          <a:lstStyle/>
          <a:p>
            <a:pPr marL="971550" lvl="1" indent="-514350" eaLnBrk="1" hangingPunct="1">
              <a:buFont typeface="Wingdings" pitchFamily="2" charset="2"/>
              <a:buAutoNum type="arabicPeriod" startAt="2"/>
            </a:pPr>
            <a:r>
              <a:rPr lang="zh-CN" altLang="en-US" smtClean="0">
                <a:ea typeface="宋体" pitchFamily="2" charset="-122"/>
              </a:rPr>
              <a:t>把上一层的一阶特征作为另一个稀疏自编码器的输入，使用它们来学习二阶特征</a:t>
            </a:r>
            <a:r>
              <a:rPr lang="zh-CN" altLang="zh-CN" smtClean="0">
                <a:ea typeface="宋体" pitchFamily="2" charset="-122"/>
              </a:rPr>
              <a:t>h(2)(k)</a:t>
            </a:r>
          </a:p>
        </p:txBody>
      </p:sp>
      <p:pic>
        <p:nvPicPr>
          <p:cNvPr id="70660" name="Picture 3"/>
          <p:cNvPicPr>
            <a:picLocks noChangeAspect="1" noChangeArrowheads="1"/>
          </p:cNvPicPr>
          <p:nvPr/>
        </p:nvPicPr>
        <p:blipFill>
          <a:blip r:embed="rId2" cstate="print"/>
          <a:srcRect/>
          <a:stretch>
            <a:fillRect/>
          </a:stretch>
        </p:blipFill>
        <p:spPr bwMode="auto">
          <a:xfrm>
            <a:off x="5257800" y="2286000"/>
            <a:ext cx="5029200"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mtClean="0">
                <a:ea typeface="宋体" pitchFamily="2" charset="-122"/>
              </a:rPr>
              <a:t>两隐层自编码网络</a:t>
            </a:r>
            <a:r>
              <a:rPr lang="zh-CN" altLang="zh-CN" smtClean="0">
                <a:ea typeface="宋体" pitchFamily="2" charset="-122"/>
              </a:rPr>
              <a:t>MNIST</a:t>
            </a:r>
            <a:r>
              <a:rPr lang="zh-CN" altLang="en-US" smtClean="0">
                <a:ea typeface="宋体" pitchFamily="2" charset="-122"/>
              </a:rPr>
              <a:t>手写数字识别</a:t>
            </a:r>
          </a:p>
        </p:txBody>
      </p:sp>
      <p:sp>
        <p:nvSpPr>
          <p:cNvPr id="71683" name="Rectangle 3"/>
          <p:cNvSpPr>
            <a:spLocks noGrp="1" noChangeArrowheads="1"/>
          </p:cNvSpPr>
          <p:nvPr>
            <p:ph idx="1"/>
          </p:nvPr>
        </p:nvSpPr>
        <p:spPr/>
        <p:txBody>
          <a:bodyPr/>
          <a:lstStyle/>
          <a:p>
            <a:pPr marL="971550" lvl="1" indent="-514350" eaLnBrk="1" hangingPunct="1">
              <a:buFont typeface="Wingdings" pitchFamily="2" charset="2"/>
              <a:buAutoNum type="arabicPeriod" startAt="3"/>
            </a:pPr>
            <a:r>
              <a:rPr lang="zh-CN" altLang="en-US" smtClean="0">
                <a:ea typeface="宋体" pitchFamily="2" charset="-122"/>
              </a:rPr>
              <a:t>将二阶特征作为</a:t>
            </a:r>
            <a:r>
              <a:rPr lang="zh-CN" altLang="zh-CN" smtClean="0">
                <a:ea typeface="宋体" pitchFamily="2" charset="-122"/>
              </a:rPr>
              <a:t>softmax</a:t>
            </a:r>
            <a:r>
              <a:rPr lang="zh-CN" altLang="en-US" smtClean="0">
                <a:ea typeface="宋体" pitchFamily="2" charset="-122"/>
              </a:rPr>
              <a:t>分类器的输入，训练得到一个能将二阶特征映射到数字标签的模型</a:t>
            </a:r>
          </a:p>
        </p:txBody>
      </p:sp>
      <p:pic>
        <p:nvPicPr>
          <p:cNvPr id="71684" name="Picture 3"/>
          <p:cNvPicPr>
            <a:picLocks noChangeAspect="1" noChangeArrowheads="1"/>
          </p:cNvPicPr>
          <p:nvPr/>
        </p:nvPicPr>
        <p:blipFill>
          <a:blip r:embed="rId2" cstate="print"/>
          <a:srcRect/>
          <a:stretch>
            <a:fillRect/>
          </a:stretch>
        </p:blipFill>
        <p:spPr bwMode="auto">
          <a:xfrm>
            <a:off x="5029200" y="2438400"/>
            <a:ext cx="5732463" cy="3584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mtClean="0">
                <a:ea typeface="宋体" pitchFamily="2" charset="-122"/>
              </a:rPr>
              <a:t>两隐层自编码网络</a:t>
            </a:r>
            <a:r>
              <a:rPr lang="zh-CN" altLang="zh-CN" smtClean="0">
                <a:ea typeface="宋体" pitchFamily="2" charset="-122"/>
              </a:rPr>
              <a:t>MNIST</a:t>
            </a:r>
            <a:r>
              <a:rPr lang="zh-CN" altLang="en-US" smtClean="0">
                <a:ea typeface="宋体" pitchFamily="2" charset="-122"/>
              </a:rPr>
              <a:t>手写数字识别</a:t>
            </a:r>
          </a:p>
        </p:txBody>
      </p:sp>
      <p:sp>
        <p:nvSpPr>
          <p:cNvPr id="72707" name="Rectangle 3"/>
          <p:cNvSpPr>
            <a:spLocks noGrp="1" noChangeArrowheads="1"/>
          </p:cNvSpPr>
          <p:nvPr>
            <p:ph idx="1"/>
          </p:nvPr>
        </p:nvSpPr>
        <p:spPr/>
        <p:txBody>
          <a:bodyPr/>
          <a:lstStyle/>
          <a:p>
            <a:pPr marL="971550" lvl="1" indent="-514350" eaLnBrk="1" hangingPunct="1">
              <a:buFont typeface="Wingdings" pitchFamily="2" charset="2"/>
              <a:buAutoNum type="arabicPeriod" startAt="4"/>
            </a:pPr>
            <a:r>
              <a:rPr lang="zh-CN" altLang="en-US" smtClean="0">
                <a:ea typeface="宋体" pitchFamily="2" charset="-122"/>
              </a:rPr>
              <a:t>将这三层结合起来构成一个栈式自编码网络，通过反向传播算法</a:t>
            </a:r>
            <a:r>
              <a:rPr lang="zh-CN" altLang="zh-CN" smtClean="0">
                <a:ea typeface="宋体" pitchFamily="2" charset="-122"/>
              </a:rPr>
              <a:t>(BP)</a:t>
            </a:r>
            <a:r>
              <a:rPr lang="zh-CN" altLang="en-US" smtClean="0">
                <a:ea typeface="宋体" pitchFamily="2" charset="-122"/>
              </a:rPr>
              <a:t>同时调整所有层的参数以改善学习结果</a:t>
            </a:r>
            <a:r>
              <a:rPr lang="zh-CN" altLang="zh-CN" smtClean="0">
                <a:ea typeface="宋体" pitchFamily="2" charset="-122"/>
              </a:rPr>
              <a:t>(</a:t>
            </a:r>
            <a:r>
              <a:rPr lang="zh-CN" altLang="en-US" smtClean="0">
                <a:ea typeface="宋体" pitchFamily="2" charset="-122"/>
              </a:rPr>
              <a:t>称为整体细调</a:t>
            </a:r>
            <a:r>
              <a:rPr lang="zh-CN" altLang="zh-CN" smtClean="0">
                <a:ea typeface="宋体" pitchFamily="2" charset="-122"/>
              </a:rPr>
              <a:t>fine-tuning)</a:t>
            </a:r>
          </a:p>
        </p:txBody>
      </p:sp>
      <p:pic>
        <p:nvPicPr>
          <p:cNvPr id="72708" name="Picture 2"/>
          <p:cNvPicPr>
            <a:picLocks noChangeAspect="1" noChangeArrowheads="1"/>
          </p:cNvPicPr>
          <p:nvPr/>
        </p:nvPicPr>
        <p:blipFill>
          <a:blip r:embed="rId2" cstate="print"/>
          <a:srcRect/>
          <a:stretch>
            <a:fillRect/>
          </a:stretch>
        </p:blipFill>
        <p:spPr bwMode="auto">
          <a:xfrm>
            <a:off x="1489075" y="3640138"/>
            <a:ext cx="3251200" cy="1876425"/>
          </a:xfrm>
          <a:prstGeom prst="rect">
            <a:avLst/>
          </a:prstGeom>
          <a:noFill/>
          <a:ln w="9525">
            <a:noFill/>
            <a:miter lim="800000"/>
            <a:headEnd/>
            <a:tailEnd/>
          </a:ln>
        </p:spPr>
      </p:pic>
      <p:pic>
        <p:nvPicPr>
          <p:cNvPr id="72709" name="Picture 3"/>
          <p:cNvPicPr>
            <a:picLocks noChangeAspect="1" noChangeArrowheads="1"/>
          </p:cNvPicPr>
          <p:nvPr/>
        </p:nvPicPr>
        <p:blipFill>
          <a:blip r:embed="rId3" cstate="print"/>
          <a:srcRect/>
          <a:stretch>
            <a:fillRect/>
          </a:stretch>
        </p:blipFill>
        <p:spPr bwMode="auto">
          <a:xfrm>
            <a:off x="5135563" y="2662238"/>
            <a:ext cx="5761037" cy="3719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mtClean="0">
                <a:ea typeface="宋体" pitchFamily="2" charset="-122"/>
              </a:rPr>
              <a:t>栈式自编码器神经网络</a:t>
            </a:r>
          </a:p>
        </p:txBody>
      </p:sp>
      <p:sp>
        <p:nvSpPr>
          <p:cNvPr id="73731" name="Rectangle 3"/>
          <p:cNvSpPr>
            <a:spLocks noGrp="1" noChangeArrowheads="1"/>
          </p:cNvSpPr>
          <p:nvPr>
            <p:ph idx="1"/>
          </p:nvPr>
        </p:nvSpPr>
        <p:spPr/>
        <p:txBody>
          <a:bodyPr/>
          <a:lstStyle/>
          <a:p>
            <a:pPr eaLnBrk="1" hangingPunct="1">
              <a:lnSpc>
                <a:spcPct val="90000"/>
              </a:lnSpc>
            </a:pPr>
            <a:r>
              <a:rPr lang="zh-CN" altLang="en-US" dirty="0" smtClean="0">
                <a:ea typeface="宋体" pitchFamily="2" charset="-122"/>
              </a:rPr>
              <a:t>栈式自编码神经网络具有强大的表达能力及深度神经网络的所有优点。</a:t>
            </a:r>
          </a:p>
          <a:p>
            <a:pPr eaLnBrk="1" hangingPunct="1">
              <a:lnSpc>
                <a:spcPct val="90000"/>
              </a:lnSpc>
            </a:pPr>
            <a:r>
              <a:rPr lang="zh-CN" altLang="en-US" dirty="0" smtClean="0">
                <a:ea typeface="宋体" pitchFamily="2" charset="-122"/>
              </a:rPr>
              <a:t>通常能够获取到输入的“层次型分组”或者“部分</a:t>
            </a:r>
            <a:r>
              <a:rPr lang="zh-CN" altLang="zh-CN" dirty="0" smtClean="0">
                <a:ea typeface="宋体" pitchFamily="2" charset="-122"/>
              </a:rPr>
              <a:t>-</a:t>
            </a:r>
            <a:r>
              <a:rPr lang="zh-CN" altLang="en-US" dirty="0" smtClean="0">
                <a:ea typeface="宋体" pitchFamily="2" charset="-122"/>
              </a:rPr>
              <a:t>整体分解”结构。</a:t>
            </a:r>
          </a:p>
          <a:p>
            <a:pPr lvl="1" eaLnBrk="1" hangingPunct="1">
              <a:lnSpc>
                <a:spcPct val="90000"/>
              </a:lnSpc>
            </a:pPr>
            <a:r>
              <a:rPr lang="zh-CN" altLang="en-US" dirty="0" smtClean="0">
                <a:ea typeface="宋体" pitchFamily="2" charset="-122"/>
              </a:rPr>
              <a:t>学习方式：前层的输出作为下一层输入的方式依次训练。</a:t>
            </a:r>
          </a:p>
          <a:p>
            <a:pPr lvl="2" eaLnBrk="1" hangingPunct="1">
              <a:lnSpc>
                <a:spcPct val="90000"/>
              </a:lnSpc>
            </a:pPr>
            <a:r>
              <a:rPr lang="zh-CN" altLang="en-US" dirty="0" smtClean="0">
                <a:ea typeface="宋体" pitchFamily="2" charset="-122"/>
              </a:rPr>
              <a:t>如果网络的输入数据是图像，网络的第一层会学习如何去识别边，第二层一般会学习如何去组合边，从而构成轮廓、角等。更高层会学习如何去组合更形象且有意义的特征。</a:t>
            </a:r>
          </a:p>
          <a:p>
            <a:pPr lvl="2" eaLnBrk="1" hangingPunct="1">
              <a:lnSpc>
                <a:spcPct val="90000"/>
              </a:lnSpc>
            </a:pPr>
            <a:r>
              <a:rPr lang="zh-CN" altLang="en-US" dirty="0" smtClean="0">
                <a:ea typeface="宋体" pitchFamily="2" charset="-122"/>
              </a:rPr>
              <a:t>如果输入数据集包含人脸图像，更高层会学习如何识别或组合眼睛、鼻子、嘴等人脸器官。</a:t>
            </a:r>
          </a:p>
          <a:p>
            <a:pPr eaLnBrk="1" hangingPunct="1">
              <a:lnSpc>
                <a:spcPct val="90000"/>
              </a:lnSpc>
            </a:pPr>
            <a:endParaRPr lang="zh-CN" altLang="zh-CN" dirty="0" smtClean="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p:txBody>
          <a:bodyPr/>
          <a:lstStyle/>
          <a:p>
            <a:pPr eaLnBrk="1" hangingPunct="1"/>
            <a:r>
              <a:rPr lang="zh-CN" altLang="en-US" smtClean="0">
                <a:ea typeface="宋体" pitchFamily="2" charset="-122"/>
              </a:rPr>
              <a:t>动机——Why Deep Learning?             </a:t>
            </a:r>
            <a:endParaRPr lang="zh-CN" altLang="en-US" sz="3600" smtClean="0">
              <a:ea typeface="宋体"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733862" y="1117600"/>
            <a:ext cx="4648078" cy="5305425"/>
          </a:xfrm>
          <a:prstGeom prst="rect">
            <a:avLst/>
          </a:prstGeom>
        </p:spPr>
      </p:pic>
    </p:spTree>
    <p:extLst>
      <p:ext uri="{BB962C8B-B14F-4D97-AF65-F5344CB8AC3E}">
        <p14:creationId xmlns:p14="http://schemas.microsoft.com/office/powerpoint/2010/main" val="123123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457200" y="2133600"/>
            <a:ext cx="10363200" cy="1470025"/>
          </a:xfrm>
        </p:spPr>
        <p:txBody>
          <a:bodyPr/>
          <a:lstStyle/>
          <a:p>
            <a:pPr eaLnBrk="1" hangingPunct="1"/>
            <a:r>
              <a:rPr lang="en-US" altLang="zh-CN" sz="4000" smtClean="0">
                <a:ea typeface="宋体" pitchFamily="2" charset="-122"/>
              </a:rPr>
              <a:t>Deep Learning</a:t>
            </a:r>
            <a:r>
              <a:rPr lang="zh-CN" altLang="en-US" sz="4000" smtClean="0">
                <a:ea typeface="宋体" pitchFamily="2" charset="-122"/>
              </a:rPr>
              <a:t>的常用模型</a:t>
            </a:r>
            <a:br>
              <a:rPr lang="zh-CN" altLang="en-US" sz="4000" smtClean="0">
                <a:ea typeface="宋体" pitchFamily="2" charset="-122"/>
              </a:rPr>
            </a:br>
            <a:r>
              <a:rPr lang="zh-CN" altLang="en-US" sz="4000" smtClean="0">
                <a:ea typeface="宋体" pitchFamily="2" charset="-122"/>
              </a:rPr>
              <a:t>               </a:t>
            </a:r>
            <a:r>
              <a:rPr lang="zh-CN" altLang="en-US" sz="3200" smtClean="0">
                <a:latin typeface="Arial" pitchFamily="34" charset="0"/>
                <a:ea typeface="宋体" pitchFamily="2" charset="-122"/>
              </a:rPr>
              <a:t>——</a:t>
            </a:r>
            <a:r>
              <a:rPr lang="zh-CN" altLang="en-US" sz="3200" smtClean="0">
                <a:ea typeface="宋体" pitchFamily="2" charset="-122"/>
              </a:rPr>
              <a:t>Deep Belief Networks(DBN)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5"/>
          <p:cNvSpPr>
            <a:spLocks noGrp="1" noChangeArrowheads="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CDD514-5F31-4AC6-9034-8C257A0B9527}" type="slidenum">
              <a:rPr altLang="en-US"/>
              <a:pPr/>
              <a:t>32</a:t>
            </a:fld>
            <a:endParaRPr lang="zh-CN" altLang="en-US"/>
          </a:p>
        </p:txBody>
      </p:sp>
      <p:sp>
        <p:nvSpPr>
          <p:cNvPr id="78851" name="Rectangle 2"/>
          <p:cNvSpPr>
            <a:spLocks noGrp="1" noChangeArrowheads="1"/>
          </p:cNvSpPr>
          <p:nvPr>
            <p:ph type="ctrTitle"/>
          </p:nvPr>
        </p:nvSpPr>
        <p:spPr>
          <a:xfrm>
            <a:off x="609600" y="0"/>
            <a:ext cx="10972800" cy="1143000"/>
          </a:xfrm>
        </p:spPr>
        <p:txBody>
          <a:bodyPr/>
          <a:lstStyle/>
          <a:p>
            <a:pPr eaLnBrk="1" hangingPunct="1"/>
            <a:r>
              <a:rPr lang="zh-CN" altLang="en-US" sz="4000" dirty="0" smtClean="0">
                <a:ea typeface="宋体" pitchFamily="2" charset="-122"/>
              </a:rPr>
              <a:t>二值随机神经元 (Bernoulli variables)</a:t>
            </a:r>
          </a:p>
        </p:txBody>
      </p:sp>
      <p:sp>
        <p:nvSpPr>
          <p:cNvPr id="78852" name="Rectangle 3"/>
          <p:cNvSpPr>
            <a:spLocks noGrp="1" noChangeArrowheads="1"/>
          </p:cNvSpPr>
          <p:nvPr>
            <p:ph type="subTitle" idx="1"/>
          </p:nvPr>
        </p:nvSpPr>
        <p:spPr>
          <a:xfrm>
            <a:off x="609600" y="1600200"/>
            <a:ext cx="5103813" cy="3665538"/>
          </a:xfrm>
        </p:spPr>
        <p:txBody>
          <a:bodyPr/>
          <a:lstStyle/>
          <a:p>
            <a:pPr marL="342900" indent="-342900" algn="l" eaLnBrk="1" hangingPunct="1">
              <a:buFont typeface="Wingdings" pitchFamily="2" charset="2"/>
              <a:buChar char="§"/>
            </a:pPr>
            <a:r>
              <a:rPr lang="zh-CN" altLang="zh-CN" sz="2800" dirty="0" smtClean="0">
                <a:ea typeface="宋体" pitchFamily="2" charset="-122"/>
              </a:rPr>
              <a:t>These have a state of 1 or 0.</a:t>
            </a:r>
          </a:p>
          <a:p>
            <a:pPr marL="342900" indent="-342900" algn="l" eaLnBrk="1" hangingPunct="1">
              <a:buFont typeface="Wingdings" pitchFamily="2" charset="2"/>
              <a:buChar char="§"/>
            </a:pPr>
            <a:endParaRPr lang="zh-CN" altLang="zh-CN" sz="2800" dirty="0" smtClean="0">
              <a:ea typeface="宋体" pitchFamily="2" charset="-122"/>
            </a:endParaRPr>
          </a:p>
          <a:p>
            <a:pPr marL="342900" indent="-342900" algn="l" eaLnBrk="1" hangingPunct="1">
              <a:buFont typeface="Wingdings" pitchFamily="2" charset="2"/>
              <a:buChar char="§"/>
            </a:pPr>
            <a:r>
              <a:rPr lang="zh-CN" altLang="zh-CN" sz="2800" dirty="0" smtClean="0">
                <a:ea typeface="宋体" pitchFamily="2" charset="-122"/>
              </a:rPr>
              <a:t>The probability of turning on is determined by the weighted input from other units (plus a bias)</a:t>
            </a:r>
          </a:p>
        </p:txBody>
      </p:sp>
      <p:graphicFrame>
        <p:nvGraphicFramePr>
          <p:cNvPr id="78853" name="Rectangle 4"/>
          <p:cNvGraphicFramePr>
            <a:graphicFrameLocks/>
          </p:cNvGraphicFramePr>
          <p:nvPr/>
        </p:nvGraphicFramePr>
        <p:xfrm>
          <a:off x="7820025" y="1600200"/>
          <a:ext cx="4371975" cy="2185988"/>
        </p:xfrm>
        <a:graphic>
          <a:graphicData uri="http://schemas.openxmlformats.org/presentationml/2006/ole">
            <mc:AlternateContent xmlns:mc="http://schemas.openxmlformats.org/markup-compatibility/2006">
              <mc:Choice xmlns:v="urn:schemas-microsoft-com:vml" Requires="v">
                <p:oleObj spid="_x0000_s78946" r:id="rId3" imgW="0" imgH="0" progId="Equation.3">
                  <p:embed/>
                </p:oleObj>
              </mc:Choice>
              <mc:Fallback>
                <p:oleObj r:id="rId3" imgW="0" imgH="0" progId="Equation.3">
                  <p:embed/>
                  <p:pic>
                    <p:nvPicPr>
                      <p:cNvPr id="0" name="Rectangle 4"/>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820025" y="1600200"/>
                        <a:ext cx="437197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4" name="Rectangle 5"/>
          <p:cNvSpPr>
            <a:spLocks noChangeArrowheads="1"/>
          </p:cNvSpPr>
          <p:nvPr/>
        </p:nvSpPr>
        <p:spPr bwMode="auto">
          <a:xfrm>
            <a:off x="7631113" y="1665288"/>
            <a:ext cx="3937000" cy="1728787"/>
          </a:xfrm>
          <a:prstGeom prst="rect">
            <a:avLst/>
          </a:prstGeom>
          <a:solidFill>
            <a:schemeClr val="accent1"/>
          </a:solidFill>
          <a:ln w="9525">
            <a:solidFill>
              <a:schemeClr val="tx1"/>
            </a:solidFill>
            <a:bevel/>
            <a:headEnd/>
            <a:tailEnd/>
          </a:ln>
        </p:spPr>
        <p:txBody>
          <a:bodyPr wrap="none" anchor="ctr"/>
          <a:lstStyle/>
          <a:p>
            <a:pPr>
              <a:buFont typeface="Arial" pitchFamily="34" charset="0"/>
              <a:buNone/>
            </a:pPr>
            <a:endParaRPr lang="zh-CN" altLang="zh-CN">
              <a:solidFill>
                <a:srgbClr val="000000"/>
              </a:solidFill>
              <a:sym typeface="Arial" pitchFamily="34" charset="0"/>
            </a:endParaRPr>
          </a:p>
        </p:txBody>
      </p:sp>
      <p:sp>
        <p:nvSpPr>
          <p:cNvPr id="78855" name="Line 6"/>
          <p:cNvSpPr>
            <a:spLocks noChangeShapeType="1"/>
          </p:cNvSpPr>
          <p:nvPr/>
        </p:nvSpPr>
        <p:spPr bwMode="auto">
          <a:xfrm flipV="1">
            <a:off x="9550400" y="3394075"/>
            <a:ext cx="1588" cy="142875"/>
          </a:xfrm>
          <a:prstGeom prst="line">
            <a:avLst/>
          </a:prstGeom>
          <a:noFill/>
          <a:ln w="9525">
            <a:solidFill>
              <a:schemeClr val="tx1"/>
            </a:solidFill>
            <a:miter lim="800000"/>
            <a:headEnd/>
            <a:tailEnd/>
          </a:ln>
        </p:spPr>
        <p:txBody>
          <a:bodyPr/>
          <a:lstStyle/>
          <a:p>
            <a:endParaRPr lang="zh-CN" altLang="en-US"/>
          </a:p>
        </p:txBody>
      </p:sp>
      <p:sp>
        <p:nvSpPr>
          <p:cNvPr id="78856" name="Text Box 7"/>
          <p:cNvSpPr>
            <a:spLocks noChangeArrowheads="1"/>
          </p:cNvSpPr>
          <p:nvPr/>
        </p:nvSpPr>
        <p:spPr bwMode="auto">
          <a:xfrm>
            <a:off x="9358313" y="3500438"/>
            <a:ext cx="458787" cy="396875"/>
          </a:xfrm>
          <a:prstGeom prst="rect">
            <a:avLst/>
          </a:prstGeom>
          <a:noFill/>
          <a:ln w="9525">
            <a:noFill/>
            <a:miter lim="800000"/>
            <a:headEnd/>
            <a:tailEnd/>
          </a:ln>
        </p:spPr>
        <p:txBody>
          <a:bodyPr>
            <a:spAutoFit/>
          </a:bodyPr>
          <a:lstStyle/>
          <a:p>
            <a:pPr>
              <a:spcBef>
                <a:spcPct val="50000"/>
              </a:spcBef>
              <a:buFont typeface="Arial" pitchFamily="34" charset="0"/>
              <a:buNone/>
            </a:pPr>
            <a:r>
              <a:rPr lang="en-US" altLang="zh-CN" sz="2000">
                <a:solidFill>
                  <a:srgbClr val="000000"/>
                </a:solidFill>
              </a:rPr>
              <a:t>0</a:t>
            </a:r>
            <a:endParaRPr lang="zh-CN" altLang="en-US"/>
          </a:p>
        </p:txBody>
      </p:sp>
      <p:sp>
        <p:nvSpPr>
          <p:cNvPr id="78857" name="Text Box 8"/>
          <p:cNvSpPr>
            <a:spLocks noChangeArrowheads="1"/>
          </p:cNvSpPr>
          <p:nvPr/>
        </p:nvSpPr>
        <p:spPr bwMode="auto">
          <a:xfrm>
            <a:off x="7170738" y="3178175"/>
            <a:ext cx="460375" cy="396875"/>
          </a:xfrm>
          <a:prstGeom prst="rect">
            <a:avLst/>
          </a:prstGeom>
          <a:noFill/>
          <a:ln w="9525">
            <a:noFill/>
            <a:miter lim="800000"/>
            <a:headEnd/>
            <a:tailEnd/>
          </a:ln>
        </p:spPr>
        <p:txBody>
          <a:bodyPr>
            <a:spAutoFit/>
          </a:bodyPr>
          <a:lstStyle/>
          <a:p>
            <a:pPr>
              <a:spcBef>
                <a:spcPct val="50000"/>
              </a:spcBef>
              <a:buFont typeface="Arial" pitchFamily="34" charset="0"/>
              <a:buNone/>
            </a:pPr>
            <a:r>
              <a:rPr lang="en-US" altLang="zh-CN" sz="2000">
                <a:solidFill>
                  <a:srgbClr val="000000"/>
                </a:solidFill>
              </a:rPr>
              <a:t>0</a:t>
            </a:r>
            <a:endParaRPr lang="zh-CN" altLang="en-US"/>
          </a:p>
        </p:txBody>
      </p:sp>
      <p:sp>
        <p:nvSpPr>
          <p:cNvPr id="78858" name="Text Box 9"/>
          <p:cNvSpPr>
            <a:spLocks noChangeArrowheads="1"/>
          </p:cNvSpPr>
          <p:nvPr/>
        </p:nvSpPr>
        <p:spPr bwMode="auto">
          <a:xfrm>
            <a:off x="7150100" y="1484313"/>
            <a:ext cx="460375" cy="396875"/>
          </a:xfrm>
          <a:prstGeom prst="rect">
            <a:avLst/>
          </a:prstGeom>
          <a:noFill/>
          <a:ln w="9525">
            <a:noFill/>
            <a:miter lim="800000"/>
            <a:headEnd/>
            <a:tailEnd/>
          </a:ln>
        </p:spPr>
        <p:txBody>
          <a:bodyPr>
            <a:spAutoFit/>
          </a:bodyPr>
          <a:lstStyle/>
          <a:p>
            <a:pPr>
              <a:spcBef>
                <a:spcPct val="50000"/>
              </a:spcBef>
              <a:buFont typeface="Arial" pitchFamily="34" charset="0"/>
              <a:buNone/>
            </a:pPr>
            <a:r>
              <a:rPr lang="en-US" altLang="zh-CN" sz="2000">
                <a:solidFill>
                  <a:srgbClr val="000000"/>
                </a:solidFill>
              </a:rPr>
              <a:t>1</a:t>
            </a:r>
            <a:endParaRPr lang="zh-CN" altLang="en-US"/>
          </a:p>
        </p:txBody>
      </p:sp>
      <p:sp>
        <p:nvSpPr>
          <p:cNvPr id="78859" name="Line 10"/>
          <p:cNvSpPr>
            <a:spLocks noChangeShapeType="1"/>
          </p:cNvSpPr>
          <p:nvPr/>
        </p:nvSpPr>
        <p:spPr bwMode="auto">
          <a:xfrm>
            <a:off x="10572750" y="4113213"/>
            <a:ext cx="481013" cy="1587"/>
          </a:xfrm>
          <a:prstGeom prst="line">
            <a:avLst/>
          </a:prstGeom>
          <a:noFill/>
          <a:ln w="9525">
            <a:solidFill>
              <a:schemeClr val="tx1"/>
            </a:solidFill>
            <a:miter lim="800000"/>
            <a:headEnd/>
            <a:tailEnd type="triangle" w="med" len="med"/>
          </a:ln>
        </p:spPr>
        <p:txBody>
          <a:bodyPr/>
          <a:lstStyle/>
          <a:p>
            <a:endParaRPr lang="zh-CN" altLang="en-US"/>
          </a:p>
        </p:txBody>
      </p:sp>
      <p:sp>
        <p:nvSpPr>
          <p:cNvPr id="78860" name="Line 11"/>
          <p:cNvSpPr>
            <a:spLocks noChangeShapeType="1"/>
          </p:cNvSpPr>
          <p:nvPr/>
        </p:nvSpPr>
        <p:spPr bwMode="auto">
          <a:xfrm flipV="1">
            <a:off x="6911975" y="1952625"/>
            <a:ext cx="0" cy="358775"/>
          </a:xfrm>
          <a:prstGeom prst="line">
            <a:avLst/>
          </a:prstGeom>
          <a:noFill/>
          <a:ln w="9525">
            <a:solidFill>
              <a:schemeClr val="tx1"/>
            </a:solidFill>
            <a:miter lim="800000"/>
            <a:headEnd/>
            <a:tailEnd type="triangle" w="med" len="med"/>
          </a:ln>
        </p:spPr>
        <p:txBody>
          <a:bodyPr/>
          <a:lstStyle/>
          <a:p>
            <a:endParaRPr lang="zh-CN" altLang="en-US"/>
          </a:p>
        </p:txBody>
      </p:sp>
      <p:sp>
        <p:nvSpPr>
          <p:cNvPr id="78861" name="Freeform 12"/>
          <p:cNvSpPr>
            <a:spLocks noChangeArrowheads="1"/>
          </p:cNvSpPr>
          <p:nvPr/>
        </p:nvSpPr>
        <p:spPr bwMode="auto">
          <a:xfrm>
            <a:off x="7632700" y="2528888"/>
            <a:ext cx="1920875" cy="792162"/>
          </a:xfrm>
          <a:custGeom>
            <a:avLst/>
            <a:gdLst>
              <a:gd name="T0" fmla="*/ 0 w 907"/>
              <a:gd name="T1" fmla="*/ 792162 h 499"/>
              <a:gd name="T2" fmla="*/ 961496 w 907"/>
              <a:gd name="T3" fmla="*/ 719137 h 499"/>
              <a:gd name="T4" fmla="*/ 1537547 w 907"/>
              <a:gd name="T5" fmla="*/ 503237 h 499"/>
              <a:gd name="T6" fmla="*/ 1920875 w 907"/>
              <a:gd name="T7" fmla="*/ 0 h 4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a:solidFill>
              <a:schemeClr val="tx1"/>
            </a:solidFill>
            <a:miter lim="800000"/>
            <a:headEnd/>
            <a:tailEnd/>
          </a:ln>
        </p:spPr>
        <p:txBody>
          <a:bodyPr/>
          <a:lstStyle/>
          <a:p>
            <a:endParaRPr lang="zh-CN" altLang="en-US"/>
          </a:p>
        </p:txBody>
      </p:sp>
      <p:sp>
        <p:nvSpPr>
          <p:cNvPr id="78862" name="Freeform 13"/>
          <p:cNvSpPr>
            <a:spLocks noChangeArrowheads="1"/>
          </p:cNvSpPr>
          <p:nvPr/>
        </p:nvSpPr>
        <p:spPr bwMode="auto">
          <a:xfrm rot="10800000">
            <a:off x="9550400" y="1738313"/>
            <a:ext cx="1920875" cy="792162"/>
          </a:xfrm>
          <a:custGeom>
            <a:avLst/>
            <a:gdLst>
              <a:gd name="T0" fmla="*/ 0 w 907"/>
              <a:gd name="T1" fmla="*/ 792162 h 499"/>
              <a:gd name="T2" fmla="*/ 961496 w 907"/>
              <a:gd name="T3" fmla="*/ 719137 h 499"/>
              <a:gd name="T4" fmla="*/ 1537547 w 907"/>
              <a:gd name="T5" fmla="*/ 503237 h 499"/>
              <a:gd name="T6" fmla="*/ 1920875 w 907"/>
              <a:gd name="T7" fmla="*/ 0 h 4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7" h="499">
                <a:moveTo>
                  <a:pt x="0" y="499"/>
                </a:moveTo>
                <a:cubicBezTo>
                  <a:pt x="166" y="491"/>
                  <a:pt x="333" y="483"/>
                  <a:pt x="454" y="453"/>
                </a:cubicBezTo>
                <a:cubicBezTo>
                  <a:pt x="575" y="423"/>
                  <a:pt x="651" y="392"/>
                  <a:pt x="726" y="317"/>
                </a:cubicBezTo>
                <a:cubicBezTo>
                  <a:pt x="801" y="242"/>
                  <a:pt x="877" y="53"/>
                  <a:pt x="907" y="0"/>
                </a:cubicBezTo>
              </a:path>
            </a:pathLst>
          </a:custGeom>
          <a:noFill/>
          <a:ln w="28575">
            <a:solidFill>
              <a:schemeClr val="tx1"/>
            </a:solidFill>
            <a:miter lim="800000"/>
            <a:headEnd/>
            <a:tailEnd/>
          </a:ln>
        </p:spPr>
        <p:txBody>
          <a:bodyPr/>
          <a:lstStyle/>
          <a:p>
            <a:endParaRPr lang="zh-CN" altLang="en-US"/>
          </a:p>
        </p:txBody>
      </p:sp>
      <p:graphicFrame>
        <p:nvGraphicFramePr>
          <p:cNvPr id="78863" name="Object 14"/>
          <p:cNvGraphicFramePr>
            <a:graphicFrameLocks noChangeAspect="1"/>
          </p:cNvGraphicFramePr>
          <p:nvPr/>
        </p:nvGraphicFramePr>
        <p:xfrm>
          <a:off x="2667000" y="4953000"/>
          <a:ext cx="6645275" cy="1190625"/>
        </p:xfrm>
        <a:graphic>
          <a:graphicData uri="http://schemas.openxmlformats.org/presentationml/2006/ole">
            <mc:AlternateContent xmlns:mc="http://schemas.openxmlformats.org/markup-compatibility/2006">
              <mc:Choice xmlns:v="urn:schemas-microsoft-com:vml" Requires="v">
                <p:oleObj spid="_x0000_s78947" r:id="rId4" imgW="2235760" imgH="495195" progId="Equation.3">
                  <p:embed/>
                </p:oleObj>
              </mc:Choice>
              <mc:Fallback>
                <p:oleObj r:id="rId4" imgW="2235760" imgH="495195"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953000"/>
                        <a:ext cx="66452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4" name="Object 15"/>
          <p:cNvGraphicFramePr>
            <a:graphicFrameLocks noChangeAspect="1"/>
          </p:cNvGraphicFramePr>
          <p:nvPr/>
        </p:nvGraphicFramePr>
        <p:xfrm>
          <a:off x="8151813" y="3830638"/>
          <a:ext cx="2362200" cy="858837"/>
        </p:xfrm>
        <a:graphic>
          <a:graphicData uri="http://schemas.openxmlformats.org/presentationml/2006/ole">
            <mc:AlternateContent xmlns:mc="http://schemas.openxmlformats.org/markup-compatibility/2006">
              <mc:Choice xmlns:v="urn:schemas-microsoft-com:vml" Requires="v">
                <p:oleObj spid="_x0000_s78948" r:id="rId6" imgW="19507200" imgH="9448800" progId="Equation.3">
                  <p:embed/>
                </p:oleObj>
              </mc:Choice>
              <mc:Fallback>
                <p:oleObj r:id="rId6" imgW="19507200" imgH="94488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1813" y="3830638"/>
                        <a:ext cx="23622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5" name="Object 16"/>
          <p:cNvGraphicFramePr>
            <a:graphicFrameLocks noChangeAspect="1"/>
          </p:cNvGraphicFramePr>
          <p:nvPr/>
        </p:nvGraphicFramePr>
        <p:xfrm>
          <a:off x="5959475" y="2390775"/>
          <a:ext cx="1625600" cy="498475"/>
        </p:xfrm>
        <a:graphic>
          <a:graphicData uri="http://schemas.openxmlformats.org/presentationml/2006/ole">
            <mc:AlternateContent xmlns:mc="http://schemas.openxmlformats.org/markup-compatibility/2006">
              <mc:Choice xmlns:v="urn:schemas-microsoft-com:vml" Requires="v">
                <p:oleObj spid="_x0000_s78949" r:id="rId8" imgW="13411200" imgH="5486400" progId="Equation.3">
                  <p:embed/>
                </p:oleObj>
              </mc:Choice>
              <mc:Fallback>
                <p:oleObj r:id="rId8" imgW="13411200" imgH="5486400"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9475" y="2390775"/>
                        <a:ext cx="1625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dirty="0" smtClean="0">
                <a:ea typeface="宋体" pitchFamily="2" charset="-122"/>
              </a:rPr>
              <a:t>波尔兹曼机 Boltzmann Machine</a:t>
            </a:r>
          </a:p>
        </p:txBody>
      </p:sp>
      <p:pic>
        <p:nvPicPr>
          <p:cNvPr id="79875" name="Picture 6"/>
          <p:cNvPicPr>
            <a:picLocks noChangeAspect="1" noChangeArrowheads="1"/>
          </p:cNvPicPr>
          <p:nvPr/>
        </p:nvPicPr>
        <p:blipFill>
          <a:blip r:embed="rId3" cstate="print"/>
          <a:srcRect/>
          <a:stretch>
            <a:fillRect/>
          </a:stretch>
        </p:blipFill>
        <p:spPr bwMode="auto">
          <a:xfrm>
            <a:off x="139700" y="3568700"/>
            <a:ext cx="4995863" cy="1947863"/>
          </a:xfrm>
          <a:prstGeom prst="rect">
            <a:avLst/>
          </a:prstGeom>
          <a:noFill/>
          <a:ln w="9525">
            <a:noFill/>
            <a:miter lim="800000"/>
            <a:headEnd/>
            <a:tailEnd/>
          </a:ln>
        </p:spPr>
      </p:pic>
      <p:sp>
        <p:nvSpPr>
          <p:cNvPr id="79876" name="Rectangle 3"/>
          <p:cNvSpPr>
            <a:spLocks noGrp="1" noChangeArrowheads="1"/>
          </p:cNvSpPr>
          <p:nvPr/>
        </p:nvSpPr>
        <p:spPr bwMode="auto">
          <a:xfrm>
            <a:off x="673100" y="1268413"/>
            <a:ext cx="10834688" cy="1873250"/>
          </a:xfrm>
          <a:prstGeom prst="rect">
            <a:avLst/>
          </a:prstGeom>
          <a:noFill/>
          <a:ln w="9525">
            <a:noFill/>
            <a:miter lim="800000"/>
            <a:headEnd/>
            <a:tailEnd/>
          </a:ln>
        </p:spPr>
        <p:txBody>
          <a:bodyPr/>
          <a:lstStyle/>
          <a:p>
            <a:pPr marL="342900" indent="-342900" eaLnBrk="1" hangingPunct="1">
              <a:spcBef>
                <a:spcPct val="20000"/>
              </a:spcBef>
              <a:buClr>
                <a:schemeClr val="accent2"/>
              </a:buClr>
              <a:buFont typeface="Wingdings" pitchFamily="2" charset="2"/>
              <a:buChar char="§"/>
            </a:pPr>
            <a:r>
              <a:rPr lang="zh-CN" altLang="en-US" sz="2800" dirty="0" smtClean="0">
                <a:solidFill>
                  <a:schemeClr val="accent2"/>
                </a:solidFill>
                <a:latin typeface="Calibri" pitchFamily="34" charset="0"/>
                <a:sym typeface="Arial" pitchFamily="34" charset="0"/>
              </a:rPr>
              <a:t>具</a:t>
            </a:r>
            <a:r>
              <a:rPr lang="zh-CN" altLang="en-US" sz="2800" dirty="0">
                <a:solidFill>
                  <a:schemeClr val="accent2"/>
                </a:solidFill>
                <a:latin typeface="Calibri" pitchFamily="34" charset="0"/>
                <a:sym typeface="Arial" pitchFamily="34" charset="0"/>
              </a:rPr>
              <a:t>有隐单元的反馈互联网络</a:t>
            </a:r>
          </a:p>
          <a:p>
            <a:pPr marL="342900" indent="-342900" eaLnBrk="1" hangingPunct="1">
              <a:spcBef>
                <a:spcPct val="20000"/>
              </a:spcBef>
              <a:buClr>
                <a:schemeClr val="accent2"/>
              </a:buClr>
              <a:buFont typeface="Wingdings" pitchFamily="2" charset="2"/>
              <a:buChar char="§"/>
            </a:pPr>
            <a:r>
              <a:rPr lang="zh-CN" altLang="en-US" sz="2800" dirty="0">
                <a:solidFill>
                  <a:schemeClr val="accent2"/>
                </a:solidFill>
                <a:latin typeface="Calibri" pitchFamily="34" charset="0"/>
                <a:sym typeface="Arial" pitchFamily="34" charset="0"/>
              </a:rPr>
              <a:t>遵循波尔兹曼分布，学习数据的固有内在表示</a:t>
            </a:r>
            <a:endParaRPr lang="en-US" altLang="zh-CN" sz="2800" dirty="0">
              <a:solidFill>
                <a:schemeClr val="accent2"/>
              </a:solidFill>
              <a:latin typeface="Calibri" pitchFamily="34" charset="0"/>
              <a:sym typeface="Arial" pitchFamily="34" charset="0"/>
            </a:endParaRPr>
          </a:p>
          <a:p>
            <a:pPr marL="342900" indent="-342900" eaLnBrk="1" hangingPunct="1">
              <a:spcBef>
                <a:spcPct val="20000"/>
              </a:spcBef>
              <a:buClr>
                <a:schemeClr val="accent2"/>
              </a:buClr>
              <a:buFont typeface="Wingdings" pitchFamily="2" charset="2"/>
              <a:buChar char="§"/>
            </a:pPr>
            <a:endParaRPr lang="en-US" altLang="zh-CN" sz="2800" dirty="0">
              <a:solidFill>
                <a:schemeClr val="accent2"/>
              </a:solidFill>
              <a:latin typeface="Calibri" pitchFamily="34" charset="0"/>
              <a:sym typeface="Arial" pitchFamily="34" charset="0"/>
            </a:endParaRPr>
          </a:p>
        </p:txBody>
      </p:sp>
      <p:sp>
        <p:nvSpPr>
          <p:cNvPr id="79877" name="矩形 2"/>
          <p:cNvSpPr>
            <a:spLocks noChangeArrowheads="1"/>
          </p:cNvSpPr>
          <p:nvPr/>
        </p:nvSpPr>
        <p:spPr bwMode="auto">
          <a:xfrm>
            <a:off x="5257800" y="2743200"/>
            <a:ext cx="6621463" cy="2603790"/>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400" u="sng" dirty="0">
                <a:solidFill>
                  <a:srgbClr val="000099"/>
                </a:solidFill>
                <a:latin typeface="Times New Roman" pitchFamily="18" charset="0"/>
                <a:cs typeface="Times New Roman" pitchFamily="18" charset="0"/>
              </a:rPr>
              <a:t>BM</a:t>
            </a:r>
            <a:r>
              <a:rPr lang="zh-CN" altLang="en-US" sz="2400" u="sng" dirty="0">
                <a:solidFill>
                  <a:srgbClr val="000099"/>
                </a:solidFill>
                <a:latin typeface="Times New Roman" pitchFamily="18" charset="0"/>
                <a:cs typeface="Times New Roman" pitchFamily="18" charset="0"/>
              </a:rPr>
              <a:t>基本原理</a:t>
            </a:r>
            <a:endParaRPr lang="en-US" altLang="zh-CN" sz="2400" u="sng" dirty="0">
              <a:solidFill>
                <a:srgbClr val="000099"/>
              </a:solidFill>
              <a:latin typeface="Times New Roman" pitchFamily="18" charset="0"/>
              <a:cs typeface="Times New Roman" pitchFamily="18" charset="0"/>
            </a:endParaRPr>
          </a:p>
          <a:p>
            <a:pPr algn="just" eaLnBrk="1" hangingPunct="1">
              <a:buFont typeface="Arial" pitchFamily="34" charset="0"/>
              <a:buNone/>
            </a:pPr>
            <a:r>
              <a:rPr lang="en-US" altLang="zh-CN" sz="2000" b="1" dirty="0">
                <a:latin typeface="Times New Roman" pitchFamily="18" charset="0"/>
                <a:cs typeface="Times New Roman" pitchFamily="18" charset="0"/>
              </a:rPr>
              <a:t>1. </a:t>
            </a:r>
            <a:r>
              <a:rPr lang="zh-CN" altLang="en-US" sz="2000" b="1" dirty="0" smtClean="0">
                <a:solidFill>
                  <a:srgbClr val="0070C0"/>
                </a:solidFill>
                <a:latin typeface="Times New Roman" pitchFamily="18" charset="0"/>
                <a:cs typeface="Times New Roman" pitchFamily="18" charset="0"/>
              </a:rPr>
              <a:t>BM</a:t>
            </a:r>
            <a:r>
              <a:rPr lang="zh-CN" altLang="en-US" sz="2000" b="1" dirty="0">
                <a:solidFill>
                  <a:srgbClr val="0070C0"/>
                </a:solidFill>
                <a:latin typeface="Times New Roman" pitchFamily="18" charset="0"/>
                <a:cs typeface="Times New Roman" pitchFamily="18" charset="0"/>
              </a:rPr>
              <a:t>中一部分神经元与外部相连,可以起到网络的输入、输出功</a:t>
            </a:r>
            <a:r>
              <a:rPr lang="zh-CN" altLang="en-US" sz="2000" b="1" dirty="0" smtClean="0">
                <a:solidFill>
                  <a:srgbClr val="0070C0"/>
                </a:solidFill>
                <a:latin typeface="Times New Roman" pitchFamily="18" charset="0"/>
                <a:cs typeface="Times New Roman" pitchFamily="18" charset="0"/>
              </a:rPr>
              <a:t>能。</a:t>
            </a:r>
            <a:r>
              <a:rPr lang="zh-CN" altLang="en-US" sz="2000" b="1" dirty="0">
                <a:latin typeface="Times New Roman" pitchFamily="18" charset="0"/>
                <a:cs typeface="Times New Roman" pitchFamily="18" charset="0"/>
              </a:rPr>
              <a:t>另一部分神经元则不与外部相连，因而属于隐单元</a:t>
            </a:r>
          </a:p>
          <a:p>
            <a:pPr algn="just" eaLnBrk="1" hangingPunct="1">
              <a:buFont typeface="Arial" pitchFamily="34" charset="0"/>
              <a:buNone/>
            </a:pPr>
            <a:r>
              <a:rPr lang="en-US" altLang="zh-CN" sz="2000" b="1" dirty="0">
                <a:latin typeface="Times New Roman" pitchFamily="18" charset="0"/>
                <a:ea typeface="楷体" pitchFamily="49" charset="-122"/>
              </a:rPr>
              <a:t>2.</a:t>
            </a:r>
            <a:r>
              <a:rPr lang="zh-CN" altLang="en-US" sz="2000" b="1" dirty="0">
                <a:latin typeface="Times New Roman" pitchFamily="18" charset="0"/>
                <a:cs typeface="Times New Roman" pitchFamily="18" charset="0"/>
              </a:rPr>
              <a:t>每个神经元只取</a:t>
            </a:r>
            <a:r>
              <a:rPr lang="en-US" altLang="zh-CN" sz="2000" b="1" dirty="0">
                <a:latin typeface="Times New Roman" pitchFamily="18" charset="0"/>
                <a:cs typeface="Times New Roman" pitchFamily="18" charset="0"/>
              </a:rPr>
              <a:t>1</a:t>
            </a:r>
            <a:r>
              <a:rPr lang="zh-CN" altLang="en-US" sz="2000" b="1" dirty="0">
                <a:latin typeface="Times New Roman" pitchFamily="18" charset="0"/>
                <a:cs typeface="Times New Roman" pitchFamily="18" charset="0"/>
              </a:rPr>
              <a:t>或</a:t>
            </a:r>
            <a:r>
              <a:rPr lang="en-US" altLang="zh-CN" sz="2000" b="1" dirty="0">
                <a:latin typeface="Times New Roman" pitchFamily="18" charset="0"/>
                <a:cs typeface="Times New Roman" pitchFamily="18" charset="0"/>
              </a:rPr>
              <a:t>0</a:t>
            </a:r>
            <a:r>
              <a:rPr lang="zh-CN" altLang="en-US" sz="2000" b="1" dirty="0">
                <a:latin typeface="Times New Roman" pitchFamily="18" charset="0"/>
                <a:cs typeface="Times New Roman" pitchFamily="18" charset="0"/>
              </a:rPr>
              <a:t>这两种状态：</a:t>
            </a:r>
            <a:endParaRPr lang="en-US" altLang="zh-CN" sz="2000" b="1" dirty="0">
              <a:latin typeface="Times New Roman" pitchFamily="18" charset="0"/>
              <a:cs typeface="Times New Roman" pitchFamily="18" charset="0"/>
            </a:endParaRPr>
          </a:p>
          <a:p>
            <a:pPr algn="just" eaLnBrk="1" hangingPunct="1">
              <a:buFont typeface="Arial" pitchFamily="34" charset="0"/>
              <a:buNone/>
            </a:pPr>
            <a:r>
              <a:rPr lang="en-US"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状态</a:t>
            </a:r>
            <a:r>
              <a:rPr lang="en-US" altLang="zh-CN" sz="2000" b="1" dirty="0">
                <a:latin typeface="Times New Roman" pitchFamily="18" charset="0"/>
                <a:cs typeface="Times New Roman" pitchFamily="18" charset="0"/>
              </a:rPr>
              <a:t>1</a:t>
            </a:r>
            <a:r>
              <a:rPr lang="zh-CN" altLang="en-US" sz="2000" b="1" dirty="0">
                <a:latin typeface="Times New Roman" pitchFamily="18" charset="0"/>
                <a:cs typeface="Times New Roman" pitchFamily="18" charset="0"/>
              </a:rPr>
              <a:t>代表该神经元处于接通状态，状态</a:t>
            </a:r>
            <a:r>
              <a:rPr lang="en-US" altLang="zh-CN" sz="2000" b="1" dirty="0">
                <a:latin typeface="Times New Roman" pitchFamily="18" charset="0"/>
                <a:cs typeface="Times New Roman" pitchFamily="18" charset="0"/>
              </a:rPr>
              <a:t>0</a:t>
            </a:r>
            <a:r>
              <a:rPr lang="zh-CN" altLang="en-US" sz="2000" b="1" dirty="0">
                <a:latin typeface="Times New Roman" pitchFamily="18" charset="0"/>
                <a:cs typeface="Times New Roman" pitchFamily="18" charset="0"/>
              </a:rPr>
              <a:t>代表该神经元处于断开状态</a:t>
            </a:r>
            <a:endParaRPr lang="en-US" altLang="zh-CN" sz="2400" b="1" dirty="0"/>
          </a:p>
          <a:p>
            <a:pPr eaLnBrk="1" hangingPunct="1">
              <a:lnSpc>
                <a:spcPct val="80000"/>
              </a:lnSpc>
              <a:buFont typeface="Arial" pitchFamily="34" charset="0"/>
              <a:buChar char="•"/>
            </a:pPr>
            <a:endParaRPr lang="en-US" altLang="zh-CN" sz="2400" b="1" dirty="0">
              <a:latin typeface="Times New Roman" pitchFamily="18" charset="0"/>
              <a:cs typeface="Times New Roman" pitchFamily="18" charset="0"/>
            </a:endParaRPr>
          </a:p>
        </p:txBody>
      </p:sp>
      <p:sp>
        <p:nvSpPr>
          <p:cNvPr id="79878" name="Text Box 6"/>
          <p:cNvSpPr txBox="1">
            <a:spLocks noChangeArrowheads="1"/>
          </p:cNvSpPr>
          <p:nvPr/>
        </p:nvSpPr>
        <p:spPr bwMode="auto">
          <a:xfrm>
            <a:off x="914400" y="5715000"/>
            <a:ext cx="2819400" cy="517525"/>
          </a:xfrm>
          <a:prstGeom prst="rect">
            <a:avLst/>
          </a:prstGeom>
          <a:noFill/>
          <a:ln w="9525">
            <a:noFill/>
            <a:miter lim="800000"/>
            <a:headEnd/>
            <a:tailEnd/>
          </a:ln>
        </p:spPr>
        <p:txBody>
          <a:bodyPr>
            <a:spAutoFit/>
          </a:bodyPr>
          <a:lstStyle/>
          <a:p>
            <a:pPr>
              <a:buFont typeface="Arial" pitchFamily="34" charset="0"/>
              <a:buNone/>
            </a:pPr>
            <a:r>
              <a:rPr lang="zh-CN" altLang="zh-CN" sz="2400"/>
              <a:t>w</a:t>
            </a:r>
            <a:r>
              <a:rPr lang="zh-CN" altLang="zh-CN" sz="2400" baseline="-25000"/>
              <a:t>ji</a:t>
            </a:r>
            <a:r>
              <a:rPr lang="zh-CN" altLang="zh-CN" sz="2400"/>
              <a:t>= w</a:t>
            </a:r>
            <a:r>
              <a:rPr lang="zh-CN" altLang="zh-CN" sz="2400" baseline="-25000"/>
              <a:t>ij</a:t>
            </a:r>
            <a:r>
              <a:rPr lang="zh-CN" altLang="zh-CN" sz="2400"/>
              <a:t> , w</a:t>
            </a:r>
            <a:r>
              <a:rPr lang="zh-CN" altLang="zh-CN" sz="2400" baseline="-25000"/>
              <a:t>ii</a:t>
            </a:r>
            <a:r>
              <a:rPr lang="zh-CN" altLang="zh-CN" sz="2400"/>
              <a:t> =0</a:t>
            </a:r>
          </a:p>
        </p:txBody>
      </p:sp>
      <p:sp>
        <p:nvSpPr>
          <p:cNvPr id="67591" name="Text Box 7"/>
          <p:cNvSpPr txBox="1">
            <a:spLocks noChangeArrowheads="1"/>
          </p:cNvSpPr>
          <p:nvPr/>
        </p:nvSpPr>
        <p:spPr bwMode="auto">
          <a:xfrm>
            <a:off x="5334000" y="5791200"/>
            <a:ext cx="5362575" cy="460375"/>
          </a:xfrm>
          <a:prstGeom prst="rect">
            <a:avLst/>
          </a:prstGeom>
          <a:solidFill>
            <a:schemeClr val="accent1"/>
          </a:solidFill>
          <a:ln w="9525">
            <a:noFill/>
            <a:miter lim="800000"/>
            <a:headEnd/>
            <a:tailEnd/>
          </a:ln>
        </p:spPr>
        <p:txBody>
          <a:bodyPr wrap="none" lIns="90170" tIns="46990" rIns="90170" bIns="46990">
            <a:spAutoFit/>
          </a:bodyPr>
          <a:lstStyle/>
          <a:p>
            <a:pPr>
              <a:buFont typeface="Arial" pitchFamily="34" charset="0"/>
              <a:buNone/>
            </a:pPr>
            <a:r>
              <a:rPr lang="zh-CN" altLang="en-US" sz="2400"/>
              <a:t>网络结构复杂、训练代价大、局部极小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zh-CN" altLang="en-US" smtClean="0">
                <a:ea typeface="宋体" pitchFamily="2" charset="-122"/>
              </a:rPr>
              <a:t>受限波尔兹曼机 Restricted Boltzmann Machines</a:t>
            </a:r>
          </a:p>
        </p:txBody>
      </p:sp>
      <p:sp>
        <p:nvSpPr>
          <p:cNvPr id="81923" name="Rectangle 3"/>
          <p:cNvSpPr>
            <a:spLocks noGrp="1" noChangeArrowheads="1"/>
          </p:cNvSpPr>
          <p:nvPr>
            <p:ph idx="1"/>
          </p:nvPr>
        </p:nvSpPr>
        <p:spPr/>
        <p:txBody>
          <a:bodyPr/>
          <a:lstStyle/>
          <a:p>
            <a:pPr eaLnBrk="1" hangingPunct="1"/>
            <a:r>
              <a:rPr lang="zh-CN" altLang="zh-CN" smtClean="0">
                <a:ea typeface="宋体" pitchFamily="2" charset="-122"/>
              </a:rPr>
              <a:t>Restricted Boltzmann Machine(RBM)</a:t>
            </a:r>
          </a:p>
          <a:p>
            <a:pPr lvl="1" eaLnBrk="1" hangingPunct="1"/>
            <a:r>
              <a:rPr lang="zh-CN" altLang="en-US" smtClean="0">
                <a:ea typeface="宋体" pitchFamily="2" charset="-122"/>
              </a:rPr>
              <a:t>通过输入数据集学习概率分布的随机生成神经网络</a:t>
            </a:r>
          </a:p>
        </p:txBody>
      </p:sp>
      <p:pic>
        <p:nvPicPr>
          <p:cNvPr id="81924" name="Picture 7"/>
          <p:cNvPicPr>
            <a:picLocks noChangeAspect="1" noChangeArrowheads="1"/>
          </p:cNvPicPr>
          <p:nvPr/>
        </p:nvPicPr>
        <p:blipFill>
          <a:blip r:embed="rId3" cstate="print"/>
          <a:srcRect/>
          <a:stretch>
            <a:fillRect/>
          </a:stretch>
        </p:blipFill>
        <p:spPr bwMode="auto">
          <a:xfrm>
            <a:off x="1066800" y="3200400"/>
            <a:ext cx="5268913" cy="2116138"/>
          </a:xfrm>
          <a:prstGeom prst="rect">
            <a:avLst/>
          </a:prstGeom>
          <a:noFill/>
          <a:ln w="9525">
            <a:noFill/>
            <a:miter lim="800000"/>
            <a:headEnd/>
            <a:tailEnd/>
          </a:ln>
        </p:spPr>
      </p:pic>
      <p:sp>
        <p:nvSpPr>
          <p:cNvPr id="81925" name="矩形 1"/>
          <p:cNvSpPr>
            <a:spLocks noChangeArrowheads="1"/>
          </p:cNvSpPr>
          <p:nvPr/>
        </p:nvSpPr>
        <p:spPr bwMode="auto">
          <a:xfrm>
            <a:off x="6959600" y="3094038"/>
            <a:ext cx="4513263" cy="950912"/>
          </a:xfrm>
          <a:prstGeom prst="rect">
            <a:avLst/>
          </a:prstGeom>
          <a:noFill/>
          <a:ln w="9525">
            <a:noFill/>
            <a:miter lim="800000"/>
            <a:headEnd/>
            <a:tailEnd/>
          </a:ln>
        </p:spPr>
        <p:txBody>
          <a:bodyPr>
            <a:spAutoFit/>
          </a:bodyPr>
          <a:lstStyle/>
          <a:p>
            <a:pPr eaLnBrk="1" hangingPunct="1">
              <a:lnSpc>
                <a:spcPct val="80000"/>
              </a:lnSpc>
              <a:buFont typeface="Arial" pitchFamily="34" charset="0"/>
              <a:buNone/>
            </a:pPr>
            <a:endParaRPr lang="zh-CN" altLang="en-US">
              <a:latin typeface="楷体" pitchFamily="49" charset="-122"/>
              <a:ea typeface="楷体" pitchFamily="49" charset="-122"/>
            </a:endParaRPr>
          </a:p>
          <a:p>
            <a:pPr algn="just" eaLnBrk="1" hangingPunct="1">
              <a:lnSpc>
                <a:spcPct val="150000"/>
              </a:lnSpc>
              <a:buFont typeface="Arial" pitchFamily="34" charset="0"/>
              <a:buNone/>
            </a:pPr>
            <a:r>
              <a:rPr lang="en-US" altLang="zh-CN" sz="2800" u="sng">
                <a:solidFill>
                  <a:srgbClr val="000099"/>
                </a:solidFill>
                <a:latin typeface="Times New Roman" pitchFamily="18" charset="0"/>
                <a:ea typeface="楷体" pitchFamily="49" charset="-122"/>
              </a:rPr>
              <a:t>RBM</a:t>
            </a:r>
            <a:r>
              <a:rPr lang="zh-CN" altLang="en-US" sz="2800" u="sng">
                <a:solidFill>
                  <a:srgbClr val="000099"/>
                </a:solidFill>
                <a:latin typeface="Times New Roman" pitchFamily="18" charset="0"/>
                <a:ea typeface="楷体" pitchFamily="49" charset="-122"/>
              </a:rPr>
              <a:t>结构：</a:t>
            </a:r>
            <a:endParaRPr lang="en-US" altLang="zh-CN" sz="2800" u="sng">
              <a:solidFill>
                <a:srgbClr val="000099"/>
              </a:solidFill>
              <a:latin typeface="Times New Roman" pitchFamily="18" charset="0"/>
              <a:ea typeface="楷体" pitchFamily="49" charset="-122"/>
            </a:endParaRPr>
          </a:p>
        </p:txBody>
      </p:sp>
      <p:sp>
        <p:nvSpPr>
          <p:cNvPr id="81926" name="矩形 2"/>
          <p:cNvSpPr>
            <a:spLocks noChangeArrowheads="1"/>
          </p:cNvSpPr>
          <p:nvPr/>
        </p:nvSpPr>
        <p:spPr bwMode="auto">
          <a:xfrm>
            <a:off x="7086600" y="3962400"/>
            <a:ext cx="2743200" cy="1325563"/>
          </a:xfrm>
          <a:prstGeom prst="rect">
            <a:avLst/>
          </a:prstGeom>
          <a:noFill/>
          <a:ln w="9525">
            <a:noFill/>
            <a:miter lim="800000"/>
            <a:headEnd/>
            <a:tailEnd/>
          </a:ln>
        </p:spPr>
        <p:txBody>
          <a:bodyPr>
            <a:spAutoFit/>
          </a:bodyPr>
          <a:lstStyle/>
          <a:p>
            <a:pPr algn="just" eaLnBrk="1" hangingPunct="1">
              <a:lnSpc>
                <a:spcPct val="150000"/>
              </a:lnSpc>
              <a:buFont typeface="Arial" pitchFamily="34" charset="0"/>
              <a:buChar char="•"/>
            </a:pPr>
            <a:r>
              <a:rPr lang="zh-CN" altLang="en-US" b="1">
                <a:latin typeface="宋体" pitchFamily="2" charset="-122"/>
                <a:cs typeface="Times New Roman" pitchFamily="18" charset="0"/>
              </a:rPr>
              <a:t>一个可见层</a:t>
            </a:r>
            <a:endParaRPr lang="en-US" altLang="zh-CN" b="1">
              <a:latin typeface="宋体" pitchFamily="2" charset="-122"/>
              <a:cs typeface="Times New Roman" pitchFamily="18" charset="0"/>
            </a:endParaRPr>
          </a:p>
          <a:p>
            <a:pPr algn="just" eaLnBrk="1" hangingPunct="1">
              <a:lnSpc>
                <a:spcPct val="150000"/>
              </a:lnSpc>
              <a:buFont typeface="Arial" pitchFamily="34" charset="0"/>
              <a:buChar char="•"/>
            </a:pPr>
            <a:r>
              <a:rPr lang="zh-CN" altLang="en-US" b="1">
                <a:latin typeface="宋体" pitchFamily="2" charset="-122"/>
                <a:cs typeface="Times New Roman" pitchFamily="18" charset="0"/>
              </a:rPr>
              <a:t>一个隐层</a:t>
            </a:r>
            <a:endParaRPr lang="en-US" altLang="zh-CN" b="1">
              <a:latin typeface="宋体" pitchFamily="2" charset="-122"/>
              <a:cs typeface="Times New Roman" pitchFamily="18" charset="0"/>
            </a:endParaRPr>
          </a:p>
          <a:p>
            <a:pPr algn="just" eaLnBrk="1" hangingPunct="1">
              <a:lnSpc>
                <a:spcPct val="150000"/>
              </a:lnSpc>
              <a:buFont typeface="Arial" pitchFamily="34" charset="0"/>
              <a:buChar char="•"/>
            </a:pPr>
            <a:r>
              <a:rPr lang="zh-CN" altLang="en-US" b="1">
                <a:latin typeface="宋体" pitchFamily="2" charset="-122"/>
                <a:cs typeface="Times New Roman" pitchFamily="18" charset="0"/>
              </a:rPr>
              <a:t>层内无连接</a:t>
            </a:r>
            <a:endParaRPr lang="en-US" altLang="zh-CN" b="1">
              <a:latin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p:cNvPicPr>
            <a:picLocks noChangeAspect="1" noChangeArrowheads="1"/>
          </p:cNvPicPr>
          <p:nvPr/>
        </p:nvPicPr>
        <p:blipFill>
          <a:blip r:embed="rId3" cstate="print"/>
          <a:srcRect l="27525" t="39583" r="39677" b="12500"/>
          <a:stretch>
            <a:fillRect/>
          </a:stretch>
        </p:blipFill>
        <p:spPr bwMode="auto">
          <a:xfrm>
            <a:off x="228600" y="1828800"/>
            <a:ext cx="5689600" cy="3505200"/>
          </a:xfrm>
          <a:prstGeom prst="rect">
            <a:avLst/>
          </a:prstGeom>
          <a:noFill/>
          <a:ln w="9525">
            <a:noFill/>
            <a:miter lim="800000"/>
            <a:headEnd/>
            <a:tailEnd/>
          </a:ln>
        </p:spPr>
      </p:pic>
      <p:sp>
        <p:nvSpPr>
          <p:cNvPr id="83971" name="矩形 2"/>
          <p:cNvSpPr>
            <a:spLocks noChangeArrowheads="1"/>
          </p:cNvSpPr>
          <p:nvPr/>
        </p:nvSpPr>
        <p:spPr bwMode="auto">
          <a:xfrm>
            <a:off x="5883275" y="1936750"/>
            <a:ext cx="6262688" cy="3230563"/>
          </a:xfrm>
          <a:prstGeom prst="rect">
            <a:avLst/>
          </a:prstGeom>
          <a:noFill/>
          <a:ln w="9525">
            <a:noFill/>
            <a:miter lim="800000"/>
            <a:headEnd/>
            <a:tailEnd/>
          </a:ln>
        </p:spPr>
        <p:txBody>
          <a:bodyPr>
            <a:spAutoFit/>
          </a:bodyPr>
          <a:lstStyle/>
          <a:p>
            <a:pPr marL="342900" indent="-342900" eaLnBrk="1" hangingPunct="1">
              <a:buFont typeface="Arial" pitchFamily="34" charset="0"/>
              <a:buChar char="•"/>
            </a:pPr>
            <a:r>
              <a:rPr lang="zh-CN" altLang="en-US" sz="2400">
                <a:latin typeface="Times New Roman" pitchFamily="18" charset="0"/>
                <a:cs typeface="Times New Roman" pitchFamily="18" charset="0"/>
              </a:rPr>
              <a:t>二层图：</a:t>
            </a:r>
            <a:endParaRPr lang="en-US" altLang="zh-CN" sz="2400">
              <a:latin typeface="Times New Roman" pitchFamily="18" charset="0"/>
              <a:cs typeface="Times New Roman" pitchFamily="18" charset="0"/>
            </a:endParaRPr>
          </a:p>
          <a:p>
            <a:pPr marL="342900" indent="-342900" eaLnBrk="1" hangingPunct="1">
              <a:buFont typeface="Arial" pitchFamily="34" charset="0"/>
              <a:buNone/>
            </a:pPr>
            <a:r>
              <a:rPr lang="zh-CN" altLang="en-US" sz="2000" b="1">
                <a:latin typeface="Times New Roman" pitchFamily="18" charset="0"/>
                <a:cs typeface="Times New Roman" pitchFamily="18" charset="0"/>
              </a:rPr>
              <a:t>     一层是可视层，即输入数据层</a:t>
            </a:r>
            <a:r>
              <a:rPr lang="en-US" altLang="zh-CN" sz="2000" b="1">
                <a:latin typeface="Times New Roman" pitchFamily="18" charset="0"/>
                <a:cs typeface="Times New Roman" pitchFamily="18" charset="0"/>
              </a:rPr>
              <a:t>(v)  </a:t>
            </a:r>
          </a:p>
          <a:p>
            <a:pPr marL="342900" indent="-342900" eaLnBrk="1" hangingPunct="1">
              <a:buFont typeface="Arial" pitchFamily="34" charset="0"/>
              <a:buNone/>
            </a:pPr>
            <a:r>
              <a:rPr lang="en-US" altLang="zh-CN" sz="2000" b="1">
                <a:latin typeface="Times New Roman" pitchFamily="18" charset="0"/>
                <a:cs typeface="Times New Roman" pitchFamily="18" charset="0"/>
              </a:rPr>
              <a:t>     </a:t>
            </a:r>
            <a:r>
              <a:rPr lang="zh-CN" altLang="en-US" sz="2000" b="1">
                <a:latin typeface="Times New Roman" pitchFamily="18" charset="0"/>
                <a:cs typeface="Times New Roman" pitchFamily="18" charset="0"/>
              </a:rPr>
              <a:t>一层是隐藏层</a:t>
            </a:r>
            <a:r>
              <a:rPr lang="en-US" altLang="zh-CN" sz="2000" b="1">
                <a:latin typeface="Times New Roman" pitchFamily="18" charset="0"/>
                <a:cs typeface="Times New Roman" pitchFamily="18" charset="0"/>
              </a:rPr>
              <a:t>(h)</a:t>
            </a:r>
          </a:p>
          <a:p>
            <a:pPr marL="342900" indent="-342900" eaLnBrk="1" hangingPunct="1">
              <a:buFont typeface="Arial" pitchFamily="34" charset="0"/>
              <a:buChar char="•"/>
            </a:pPr>
            <a:endParaRPr lang="en-US" altLang="zh-CN" sz="2200" b="1">
              <a:latin typeface="Times New Roman" pitchFamily="18" charset="0"/>
              <a:cs typeface="Times New Roman" pitchFamily="18" charset="0"/>
            </a:endParaRPr>
          </a:p>
          <a:p>
            <a:pPr marL="342900" indent="-342900" eaLnBrk="1" hangingPunct="1">
              <a:buFont typeface="Arial" pitchFamily="34" charset="0"/>
              <a:buChar char="•"/>
            </a:pPr>
            <a:r>
              <a:rPr lang="zh-CN" altLang="en-US" sz="2000" b="1">
                <a:latin typeface="Times New Roman" pitchFamily="18" charset="0"/>
                <a:cs typeface="Times New Roman" pitchFamily="18" charset="0"/>
              </a:rPr>
              <a:t>所有的节点都是二值变量</a:t>
            </a:r>
          </a:p>
          <a:p>
            <a:pPr marL="342900" indent="-342900" eaLnBrk="1" hangingPunct="1">
              <a:buFont typeface="Arial" pitchFamily="34" charset="0"/>
              <a:buChar char="•"/>
            </a:pPr>
            <a:endParaRPr lang="en-US" altLang="zh-CN" sz="2000" b="1">
              <a:latin typeface="Times New Roman" pitchFamily="18" charset="0"/>
              <a:cs typeface="Times New Roman" pitchFamily="18" charset="0"/>
            </a:endParaRPr>
          </a:p>
          <a:p>
            <a:pPr marL="342900" indent="-342900" eaLnBrk="1" hangingPunct="1">
              <a:buFont typeface="Arial" pitchFamily="34" charset="0"/>
              <a:buChar char="•"/>
            </a:pPr>
            <a:endParaRPr lang="en-US" altLang="zh-CN" sz="2000" b="1">
              <a:latin typeface="Times New Roman" pitchFamily="18" charset="0"/>
              <a:cs typeface="Times New Roman" pitchFamily="18" charset="0"/>
            </a:endParaRPr>
          </a:p>
          <a:p>
            <a:pPr marL="342900" indent="-342900" eaLnBrk="1" hangingPunct="1">
              <a:buFont typeface="Arial" pitchFamily="34" charset="0"/>
              <a:buChar char="•"/>
            </a:pPr>
            <a:endParaRPr lang="en-US" altLang="zh-CN" sz="2000" b="1">
              <a:latin typeface="Times New Roman" pitchFamily="18" charset="0"/>
              <a:cs typeface="Times New Roman" pitchFamily="18" charset="0"/>
            </a:endParaRPr>
          </a:p>
          <a:p>
            <a:pPr marL="342900" indent="-342900" eaLnBrk="1" hangingPunct="1">
              <a:buFont typeface="Arial" pitchFamily="34" charset="0"/>
              <a:buChar char="•"/>
            </a:pPr>
            <a:r>
              <a:rPr lang="en-US" altLang="zh-CN" sz="2000" b="1">
                <a:latin typeface="Times New Roman" pitchFamily="18" charset="0"/>
                <a:cs typeface="Times New Roman" pitchFamily="18" charset="0"/>
              </a:rPr>
              <a:t>RBM中，隐单元在给定可视单元情况下，条件独立</a:t>
            </a:r>
          </a:p>
          <a:p>
            <a:pPr marL="342900" indent="-342900" eaLnBrk="1" hangingPunct="1">
              <a:buFont typeface="Arial" pitchFamily="34" charset="0"/>
              <a:buChar char="•"/>
            </a:pPr>
            <a:endParaRPr lang="en-US" altLang="zh-CN" sz="2000" b="1">
              <a:latin typeface="Times New Roman" pitchFamily="18" charset="0"/>
              <a:cs typeface="Times New Roman" pitchFamily="18" charset="0"/>
            </a:endParaRPr>
          </a:p>
        </p:txBody>
      </p:sp>
      <p:sp>
        <p:nvSpPr>
          <p:cNvPr id="83972" name="灯片编号占位符 2"/>
          <p:cNvSpPr txBox="1">
            <a:spLocks noGrp="1" noChangeArrowheads="1"/>
          </p:cNvSpPr>
          <p:nvPr/>
        </p:nvSpPr>
        <p:spPr bwMode="auto">
          <a:xfrm>
            <a:off x="8737600" y="6245225"/>
            <a:ext cx="2844800" cy="476250"/>
          </a:xfrm>
          <a:prstGeom prst="rect">
            <a:avLst/>
          </a:prstGeom>
          <a:noFill/>
          <a:ln w="9525">
            <a:noFill/>
            <a:miter lim="800000"/>
            <a:headEnd/>
            <a:tailEnd/>
          </a:ln>
        </p:spPr>
        <p:txBody>
          <a:bodyPr/>
          <a:lstStyle/>
          <a:p>
            <a:pPr algn="r" eaLnBrk="1" hangingPunct="1">
              <a:buFont typeface="Arial" pitchFamily="34" charset="0"/>
              <a:buNone/>
            </a:pPr>
            <a:fld id="{618DAE5E-E670-4ED8-8FF3-20E28EE02966}" type="slidenum">
              <a:rPr lang="en-US" altLang="zh-CN" sz="1400" b="1"/>
              <a:pPr algn="r" eaLnBrk="1" hangingPunct="1">
                <a:buFont typeface="Arial" pitchFamily="34" charset="0"/>
                <a:buNone/>
              </a:pPr>
              <a:t>35</a:t>
            </a:fld>
            <a:endParaRPr lang="en-US" altLang="zh-CN" sz="1400" b="1"/>
          </a:p>
        </p:txBody>
      </p:sp>
      <p:pic>
        <p:nvPicPr>
          <p:cNvPr id="83973" name="Picture 7"/>
          <p:cNvPicPr>
            <a:picLocks noChangeAspect="1" noChangeArrowheads="1"/>
          </p:cNvPicPr>
          <p:nvPr/>
        </p:nvPicPr>
        <p:blipFill>
          <a:blip r:embed="rId4" cstate="print"/>
          <a:srcRect/>
          <a:stretch>
            <a:fillRect/>
          </a:stretch>
        </p:blipFill>
        <p:spPr bwMode="auto">
          <a:xfrm>
            <a:off x="6477000" y="3657600"/>
            <a:ext cx="4225925" cy="376238"/>
          </a:xfrm>
          <a:prstGeom prst="rect">
            <a:avLst/>
          </a:prstGeom>
          <a:noFill/>
          <a:ln w="9525">
            <a:noFill/>
            <a:miter lim="800000"/>
            <a:headEnd/>
            <a:tailEnd/>
          </a:ln>
        </p:spPr>
      </p:pic>
      <p:sp>
        <p:nvSpPr>
          <p:cNvPr id="83974" name="Rectangle 6"/>
          <p:cNvSpPr>
            <a:spLocks noGrp="1" noChangeArrowheads="1"/>
          </p:cNvSpPr>
          <p:nvPr/>
        </p:nvSpPr>
        <p:spPr bwMode="auto">
          <a:xfrm>
            <a:off x="0" y="-25400"/>
            <a:ext cx="12192000" cy="1143000"/>
          </a:xfrm>
          <a:prstGeom prst="rect">
            <a:avLst/>
          </a:prstGeom>
          <a:noFill/>
          <a:ln w="9525">
            <a:noFill/>
            <a:miter lim="800000"/>
            <a:headEnd/>
            <a:tailEnd/>
          </a:ln>
        </p:spPr>
        <p:txBody>
          <a:bodyPr lIns="91436" tIns="45718" rIns="91436" bIns="45718" anchor="ctr"/>
          <a:lstStyle/>
          <a:p>
            <a:pPr algn="ctr" eaLnBrk="1" hangingPunct="1">
              <a:buFont typeface="Arial" pitchFamily="34" charset="0"/>
              <a:buNone/>
            </a:pPr>
            <a:r>
              <a:rPr lang="zh-CN" altLang="en-US" sz="4400">
                <a:solidFill>
                  <a:schemeClr val="tx2"/>
                </a:solidFill>
                <a:latin typeface="Calibri" pitchFamily="34" charset="0"/>
                <a:sym typeface="Arial" pitchFamily="34" charset="0"/>
              </a:rPr>
              <a:t>受限波尔兹曼机 </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矩形 9"/>
          <p:cNvSpPr>
            <a:spLocks noChangeArrowheads="1"/>
          </p:cNvSpPr>
          <p:nvPr/>
        </p:nvSpPr>
        <p:spPr bwMode="auto">
          <a:xfrm>
            <a:off x="1008063" y="2708275"/>
            <a:ext cx="10464800" cy="822325"/>
          </a:xfrm>
          <a:prstGeom prst="rect">
            <a:avLst/>
          </a:prstGeom>
          <a:noFill/>
          <a:ln w="9525">
            <a:noFill/>
            <a:miter lim="800000"/>
            <a:headEnd/>
            <a:tailEnd/>
          </a:ln>
        </p:spPr>
        <p:txBody>
          <a:bodyPr>
            <a:spAutoFit/>
          </a:bodyPr>
          <a:lstStyle/>
          <a:p>
            <a:pPr algn="just" eaLnBrk="1" hangingPunct="1">
              <a:lnSpc>
                <a:spcPct val="120000"/>
              </a:lnSpc>
              <a:buFont typeface="Arial" pitchFamily="34" charset="0"/>
              <a:buNone/>
            </a:pPr>
            <a:r>
              <a:rPr lang="en-US" altLang="zh-CN" sz="2000" b="1">
                <a:latin typeface="Times New Roman" pitchFamily="18" charset="0"/>
                <a:cs typeface="Times New Roman" pitchFamily="18" charset="0"/>
              </a:rPr>
              <a:t>RBM</a:t>
            </a:r>
            <a:r>
              <a:rPr lang="zh-CN" altLang="en-US" sz="2000" b="1">
                <a:latin typeface="Times New Roman" pitchFamily="18" charset="0"/>
                <a:cs typeface="Times New Roman" pitchFamily="18" charset="0"/>
              </a:rPr>
              <a:t>的参数                              ，均为实数，</a:t>
            </a:r>
            <a:r>
              <a:rPr lang="en-US" altLang="zh-CN" sz="2000" b="1">
                <a:latin typeface="Times New Roman" pitchFamily="18" charset="0"/>
                <a:cs typeface="Times New Roman" pitchFamily="18" charset="0"/>
              </a:rPr>
              <a:t>W</a:t>
            </a:r>
            <a:r>
              <a:rPr lang="en-US" altLang="zh-CN" sz="2000" b="1" baseline="-25000">
                <a:latin typeface="Times New Roman" pitchFamily="18" charset="0"/>
                <a:cs typeface="Times New Roman" pitchFamily="18" charset="0"/>
              </a:rPr>
              <a:t>ij</a:t>
            </a:r>
            <a:r>
              <a:rPr lang="zh-CN" altLang="en-US" sz="2000" b="1">
                <a:latin typeface="Times New Roman" pitchFamily="18" charset="0"/>
                <a:cs typeface="Times New Roman" pitchFamily="18" charset="0"/>
              </a:rPr>
              <a:t>表示可见单元</a:t>
            </a:r>
            <a:r>
              <a:rPr lang="en-US" altLang="zh-CN" sz="2000" b="1">
                <a:latin typeface="Times New Roman" pitchFamily="18" charset="0"/>
                <a:cs typeface="Times New Roman" pitchFamily="18" charset="0"/>
              </a:rPr>
              <a:t>i</a:t>
            </a:r>
            <a:r>
              <a:rPr lang="zh-CN" altLang="en-US" sz="2000" b="1">
                <a:latin typeface="Times New Roman" pitchFamily="18" charset="0"/>
                <a:cs typeface="Times New Roman" pitchFamily="18" charset="0"/>
              </a:rPr>
              <a:t>和隐单元</a:t>
            </a:r>
            <a:r>
              <a:rPr lang="en-US" altLang="zh-CN" sz="2000" b="1">
                <a:latin typeface="Times New Roman" pitchFamily="18" charset="0"/>
                <a:cs typeface="Times New Roman" pitchFamily="18" charset="0"/>
              </a:rPr>
              <a:t>j</a:t>
            </a:r>
            <a:r>
              <a:rPr lang="zh-CN" altLang="en-US" sz="2000" b="1">
                <a:latin typeface="Times New Roman" pitchFamily="18" charset="0"/>
                <a:cs typeface="Times New Roman" pitchFamily="18" charset="0"/>
              </a:rPr>
              <a:t>之间的连接权重，</a:t>
            </a:r>
            <a:r>
              <a:rPr lang="en-US" altLang="zh-CN" sz="2000" b="1">
                <a:latin typeface="Times New Roman" pitchFamily="18" charset="0"/>
                <a:cs typeface="Times New Roman" pitchFamily="18" charset="0"/>
              </a:rPr>
              <a:t>b</a:t>
            </a:r>
            <a:r>
              <a:rPr lang="en-US" altLang="zh-CN" sz="2000" b="1" baseline="-25000">
                <a:latin typeface="Times New Roman" pitchFamily="18" charset="0"/>
                <a:cs typeface="Times New Roman" pitchFamily="18" charset="0"/>
              </a:rPr>
              <a:t>i</a:t>
            </a:r>
            <a:r>
              <a:rPr lang="zh-CN" altLang="en-US" sz="2000" b="1">
                <a:latin typeface="Times New Roman" pitchFamily="18" charset="0"/>
                <a:cs typeface="Times New Roman" pitchFamily="18" charset="0"/>
              </a:rPr>
              <a:t>和</a:t>
            </a:r>
            <a:r>
              <a:rPr lang="en-US" altLang="zh-CN" sz="2000" b="1">
                <a:latin typeface="Times New Roman" pitchFamily="18" charset="0"/>
                <a:cs typeface="Times New Roman" pitchFamily="18" charset="0"/>
              </a:rPr>
              <a:t>a</a:t>
            </a:r>
            <a:r>
              <a:rPr lang="en-US" altLang="zh-CN" sz="2000" b="1" baseline="-25000">
                <a:latin typeface="Times New Roman" pitchFamily="18" charset="0"/>
                <a:cs typeface="Times New Roman" pitchFamily="18" charset="0"/>
              </a:rPr>
              <a:t>j</a:t>
            </a:r>
            <a:r>
              <a:rPr lang="zh-CN" altLang="en-US" sz="2000" b="1">
                <a:latin typeface="Times New Roman" pitchFamily="18" charset="0"/>
                <a:cs typeface="Times New Roman" pitchFamily="18" charset="0"/>
              </a:rPr>
              <a:t>分别表示可见单元</a:t>
            </a:r>
            <a:r>
              <a:rPr lang="en-US" altLang="zh-CN" sz="2000" b="1">
                <a:latin typeface="Times New Roman" pitchFamily="18" charset="0"/>
                <a:cs typeface="Times New Roman" pitchFamily="18" charset="0"/>
              </a:rPr>
              <a:t>i</a:t>
            </a:r>
            <a:r>
              <a:rPr lang="zh-CN" altLang="en-US" sz="2000" b="1">
                <a:latin typeface="Times New Roman" pitchFamily="18" charset="0"/>
                <a:cs typeface="Times New Roman" pitchFamily="18" charset="0"/>
              </a:rPr>
              <a:t>和隐单元</a:t>
            </a:r>
            <a:r>
              <a:rPr lang="en-US" altLang="zh-CN" sz="2000" b="1">
                <a:latin typeface="Times New Roman" pitchFamily="18" charset="0"/>
                <a:cs typeface="Times New Roman" pitchFamily="18" charset="0"/>
              </a:rPr>
              <a:t>j</a:t>
            </a:r>
            <a:r>
              <a:rPr lang="zh-CN" altLang="en-US" sz="2000" b="1">
                <a:latin typeface="Times New Roman" pitchFamily="18" charset="0"/>
                <a:cs typeface="Times New Roman" pitchFamily="18" charset="0"/>
              </a:rPr>
              <a:t>的偏置。</a:t>
            </a:r>
          </a:p>
        </p:txBody>
      </p:sp>
      <p:sp>
        <p:nvSpPr>
          <p:cNvPr id="86019" name="Rectangle 3"/>
          <p:cNvSpPr>
            <a:spLocks noGrp="1" noChangeArrowheads="1"/>
          </p:cNvSpPr>
          <p:nvPr>
            <p:ph type="body" idx="4294967295"/>
          </p:nvPr>
        </p:nvSpPr>
        <p:spPr>
          <a:xfrm>
            <a:off x="527050" y="1196975"/>
            <a:ext cx="11439525" cy="503238"/>
          </a:xfrm>
        </p:spPr>
        <p:txBody>
          <a:bodyPr/>
          <a:lstStyle/>
          <a:p>
            <a:pPr eaLnBrk="1" hangingPunct="1"/>
            <a:r>
              <a:rPr lang="zh-CN" altLang="en-US" sz="2800" dirty="0" smtClean="0">
                <a:latin typeface="Times New Roman" pitchFamily="18" charset="0"/>
                <a:ea typeface="宋体" pitchFamily="2" charset="-122"/>
                <a:cs typeface="Times New Roman" pitchFamily="18" charset="0"/>
              </a:rPr>
              <a:t>定义联合组态（</a:t>
            </a:r>
            <a:r>
              <a:rPr lang="en-US" altLang="zh-CN" sz="2800" dirty="0" smtClean="0">
                <a:latin typeface="Times New Roman" pitchFamily="18" charset="0"/>
                <a:ea typeface="宋体" pitchFamily="2" charset="-122"/>
                <a:cs typeface="Times New Roman" pitchFamily="18" charset="0"/>
              </a:rPr>
              <a:t>joint configuration</a:t>
            </a:r>
            <a:r>
              <a:rPr lang="zh-CN" altLang="en-US" sz="2800" dirty="0" smtClean="0">
                <a:latin typeface="Times New Roman" pitchFamily="18" charset="0"/>
                <a:ea typeface="宋体" pitchFamily="2" charset="-122"/>
                <a:cs typeface="Times New Roman" pitchFamily="18" charset="0"/>
              </a:rPr>
              <a:t>）能量：</a:t>
            </a:r>
          </a:p>
        </p:txBody>
      </p:sp>
      <p:pic>
        <p:nvPicPr>
          <p:cNvPr id="86020" name="Picture 8"/>
          <p:cNvPicPr>
            <a:picLocks noChangeAspect="1" noChangeArrowheads="1"/>
          </p:cNvPicPr>
          <p:nvPr/>
        </p:nvPicPr>
        <p:blipFill>
          <a:blip r:embed="rId3" cstate="print"/>
          <a:srcRect/>
          <a:stretch>
            <a:fillRect/>
          </a:stretch>
        </p:blipFill>
        <p:spPr bwMode="auto">
          <a:xfrm>
            <a:off x="2514600" y="2773363"/>
            <a:ext cx="2235200" cy="352425"/>
          </a:xfrm>
          <a:prstGeom prst="rect">
            <a:avLst/>
          </a:prstGeom>
          <a:noFill/>
          <a:ln w="9525">
            <a:noFill/>
            <a:miter lim="800000"/>
            <a:headEnd/>
            <a:tailEnd/>
          </a:ln>
        </p:spPr>
      </p:pic>
      <p:sp>
        <p:nvSpPr>
          <p:cNvPr id="86021" name="矩形 2"/>
          <p:cNvSpPr>
            <a:spLocks noChangeArrowheads="1"/>
          </p:cNvSpPr>
          <p:nvPr/>
        </p:nvSpPr>
        <p:spPr bwMode="auto">
          <a:xfrm>
            <a:off x="1219200" y="3810000"/>
            <a:ext cx="8388350" cy="427038"/>
          </a:xfrm>
          <a:prstGeom prst="rect">
            <a:avLst/>
          </a:prstGeom>
          <a:noFill/>
          <a:ln w="9525">
            <a:noFill/>
            <a:miter lim="800000"/>
            <a:headEnd/>
            <a:tailEnd/>
          </a:ln>
        </p:spPr>
        <p:txBody>
          <a:bodyPr>
            <a:spAutoFit/>
          </a:bodyPr>
          <a:lstStyle/>
          <a:p>
            <a:pPr marL="285750" indent="-285750" algn="just" eaLnBrk="1" hangingPunct="1">
              <a:buFont typeface="Arial" pitchFamily="34" charset="0"/>
              <a:buChar char="•"/>
            </a:pPr>
            <a:r>
              <a:rPr lang="zh-CN" altLang="en-US" sz="2200" b="1"/>
              <a:t>当参数确定时，基于该能量函数，得到 </a:t>
            </a:r>
            <a:r>
              <a:rPr lang="en-US" altLang="zh-CN" sz="2200" b="1">
                <a:latin typeface="Times New Roman" pitchFamily="18" charset="0"/>
                <a:cs typeface="Times New Roman" pitchFamily="18" charset="0"/>
              </a:rPr>
              <a:t>(v,h)</a:t>
            </a:r>
            <a:r>
              <a:rPr lang="zh-CN" altLang="en-US" sz="2200" b="1"/>
              <a:t>的联合概率分布</a:t>
            </a:r>
            <a:endParaRPr lang="zh-CN" altLang="en-US" sz="2200"/>
          </a:p>
        </p:txBody>
      </p:sp>
      <p:sp>
        <p:nvSpPr>
          <p:cNvPr id="86022" name="Rectangle 7"/>
          <p:cNvSpPr>
            <a:spLocks noGrp="1" noChangeArrowheads="1"/>
          </p:cNvSpPr>
          <p:nvPr/>
        </p:nvSpPr>
        <p:spPr bwMode="auto">
          <a:xfrm>
            <a:off x="0" y="-25400"/>
            <a:ext cx="12192000" cy="1143000"/>
          </a:xfrm>
          <a:prstGeom prst="rect">
            <a:avLst/>
          </a:prstGeom>
          <a:noFill/>
          <a:ln w="9525">
            <a:noFill/>
            <a:miter lim="800000"/>
            <a:headEnd/>
            <a:tailEnd/>
          </a:ln>
        </p:spPr>
        <p:txBody>
          <a:bodyPr lIns="91436" tIns="45718" rIns="91436" bIns="45718" anchor="ctr"/>
          <a:lstStyle/>
          <a:p>
            <a:pPr algn="ctr" eaLnBrk="1" hangingPunct="1">
              <a:buFont typeface="Arial" pitchFamily="34" charset="0"/>
              <a:buNone/>
            </a:pPr>
            <a:r>
              <a:rPr lang="zh-CN" altLang="en-US" sz="4400">
                <a:solidFill>
                  <a:schemeClr val="tx2"/>
                </a:solidFill>
                <a:latin typeface="Calibri" pitchFamily="34" charset="0"/>
                <a:sym typeface="Arial" pitchFamily="34" charset="0"/>
              </a:rPr>
              <a:t>受限波尔兹曼机 </a:t>
            </a:r>
          </a:p>
        </p:txBody>
      </p:sp>
      <p:pic>
        <p:nvPicPr>
          <p:cNvPr id="86023" name="Picture 8"/>
          <p:cNvPicPr>
            <a:picLocks noChangeAspect="1" noChangeArrowheads="1"/>
          </p:cNvPicPr>
          <p:nvPr/>
        </p:nvPicPr>
        <p:blipFill>
          <a:blip r:embed="rId4" cstate="print"/>
          <a:srcRect/>
          <a:stretch>
            <a:fillRect/>
          </a:stretch>
        </p:blipFill>
        <p:spPr bwMode="auto">
          <a:xfrm>
            <a:off x="1676400" y="4419600"/>
            <a:ext cx="8624888" cy="876300"/>
          </a:xfrm>
          <a:prstGeom prst="rect">
            <a:avLst/>
          </a:prstGeom>
          <a:noFill/>
          <a:ln w="9525">
            <a:noFill/>
            <a:miter lim="800000"/>
            <a:headEnd/>
            <a:tailEnd/>
          </a:ln>
        </p:spPr>
      </p:pic>
      <p:pic>
        <p:nvPicPr>
          <p:cNvPr id="86024" name="Picture 9"/>
          <p:cNvPicPr>
            <a:picLocks noChangeAspect="1" noChangeArrowheads="1"/>
          </p:cNvPicPr>
          <p:nvPr/>
        </p:nvPicPr>
        <p:blipFill>
          <a:blip r:embed="rId5" cstate="print"/>
          <a:srcRect/>
          <a:stretch>
            <a:fillRect/>
          </a:stretch>
        </p:blipFill>
        <p:spPr bwMode="auto">
          <a:xfrm>
            <a:off x="1828800" y="5562600"/>
            <a:ext cx="3962400" cy="665163"/>
          </a:xfrm>
          <a:prstGeom prst="rect">
            <a:avLst/>
          </a:prstGeom>
          <a:noFill/>
          <a:ln w="9525">
            <a:noFill/>
            <a:miter lim="800000"/>
            <a:headEnd/>
            <a:tailEnd/>
          </a:ln>
        </p:spPr>
      </p:pic>
      <p:pic>
        <p:nvPicPr>
          <p:cNvPr id="86025" name="图片 3"/>
          <p:cNvPicPr>
            <a:picLocks noChangeAspect="1" noChangeArrowheads="1"/>
          </p:cNvPicPr>
          <p:nvPr/>
        </p:nvPicPr>
        <p:blipFill>
          <a:blip r:embed="rId6" cstate="print"/>
          <a:srcRect/>
          <a:stretch>
            <a:fillRect/>
          </a:stretch>
        </p:blipFill>
        <p:spPr bwMode="auto">
          <a:xfrm>
            <a:off x="2006600" y="1800225"/>
            <a:ext cx="5354638" cy="8080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smtClean="0">
                <a:ea typeface="宋体" pitchFamily="2" charset="-122"/>
              </a:rPr>
              <a:t>受限波尔兹曼机</a:t>
            </a:r>
          </a:p>
        </p:txBody>
      </p:sp>
      <p:sp>
        <p:nvSpPr>
          <p:cNvPr id="88067" name="Rectangle 3"/>
          <p:cNvSpPr>
            <a:spLocks noGrp="1" noChangeArrowheads="1"/>
          </p:cNvSpPr>
          <p:nvPr>
            <p:ph idx="1"/>
          </p:nvPr>
        </p:nvSpPr>
        <p:spPr/>
        <p:txBody>
          <a:bodyPr/>
          <a:lstStyle/>
          <a:p>
            <a:pPr eaLnBrk="1" hangingPunct="1"/>
            <a:r>
              <a:rPr lang="zh-CN" altLang="en-US" smtClean="0">
                <a:ea typeface="宋体" pitchFamily="2" charset="-122"/>
              </a:rPr>
              <a:t>学习目标：极大似然</a:t>
            </a:r>
          </a:p>
          <a:p>
            <a:pPr eaLnBrk="1" hangingPunct="1"/>
            <a:endParaRPr lang="zh-CN" altLang="en-US" smtClean="0">
              <a:ea typeface="宋体" pitchFamily="2" charset="-122"/>
            </a:endParaRPr>
          </a:p>
          <a:p>
            <a:pPr eaLnBrk="1" hangingPunct="1"/>
            <a:endParaRPr lang="zh-CN" altLang="en-US" smtClean="0">
              <a:ea typeface="宋体" pitchFamily="2" charset="-122"/>
            </a:endParaRPr>
          </a:p>
          <a:p>
            <a:pPr lvl="1" eaLnBrk="1" hangingPunct="1"/>
            <a:r>
              <a:rPr lang="zh-CN" altLang="en-US" smtClean="0">
                <a:ea typeface="宋体" pitchFamily="2" charset="-122"/>
              </a:rPr>
              <a:t>给定N个样本</a:t>
            </a:r>
          </a:p>
        </p:txBody>
      </p:sp>
      <p:graphicFrame>
        <p:nvGraphicFramePr>
          <p:cNvPr id="88068" name="Object 5">
            <a:hlinkClick r:id="" action="ppaction://ole?verb=1"/>
          </p:cNvPr>
          <p:cNvGraphicFramePr>
            <a:graphicFrameLocks noChangeAspect="1"/>
          </p:cNvGraphicFramePr>
          <p:nvPr/>
        </p:nvGraphicFramePr>
        <p:xfrm>
          <a:off x="1524000" y="3651250"/>
          <a:ext cx="2819400" cy="1019175"/>
        </p:xfrm>
        <a:graphic>
          <a:graphicData uri="http://schemas.openxmlformats.org/presentationml/2006/ole">
            <mc:AlternateContent xmlns:mc="http://schemas.openxmlformats.org/markup-compatibility/2006">
              <mc:Choice xmlns:v="urn:schemas-microsoft-com:vml" Requires="v">
                <p:oleObj spid="_x0000_s88089" r:id="rId3" imgW="1194230" imgH="431810" progId="Equation.KSEE3">
                  <p:embed/>
                </p:oleObj>
              </mc:Choice>
              <mc:Fallback>
                <p:oleObj r:id="rId3" imgW="1194230" imgH="431810" progId="Equation.KSEE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651250"/>
                        <a:ext cx="28194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8069" name="Picture 6"/>
          <p:cNvPicPr>
            <a:picLocks noChangeAspect="1" noChangeArrowheads="1"/>
          </p:cNvPicPr>
          <p:nvPr/>
        </p:nvPicPr>
        <p:blipFill>
          <a:blip r:embed="rId5" cstate="print"/>
          <a:srcRect/>
          <a:stretch>
            <a:fillRect/>
          </a:stretch>
        </p:blipFill>
        <p:spPr bwMode="auto">
          <a:xfrm>
            <a:off x="5562600" y="3276600"/>
            <a:ext cx="5257800" cy="3063875"/>
          </a:xfrm>
          <a:prstGeom prst="rect">
            <a:avLst/>
          </a:prstGeom>
          <a:noFill/>
          <a:ln w="9525">
            <a:noFill/>
            <a:miter lim="800000"/>
            <a:headEnd/>
            <a:tailEnd/>
          </a:ln>
        </p:spPr>
      </p:pic>
      <p:pic>
        <p:nvPicPr>
          <p:cNvPr id="88070" name="图片 2"/>
          <p:cNvPicPr>
            <a:picLocks noChangeAspect="1" noChangeArrowheads="1"/>
          </p:cNvPicPr>
          <p:nvPr/>
        </p:nvPicPr>
        <p:blipFill>
          <a:blip r:embed="rId6" cstate="print"/>
          <a:srcRect/>
          <a:stretch>
            <a:fillRect/>
          </a:stretch>
        </p:blipFill>
        <p:spPr bwMode="auto">
          <a:xfrm>
            <a:off x="1882775" y="2049463"/>
            <a:ext cx="1900238" cy="75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a:stretch>
            <a:fillRect/>
          </a:stretch>
        </p:blipFill>
        <p:spPr bwMode="auto">
          <a:xfrm>
            <a:off x="4495800" y="2590800"/>
            <a:ext cx="7391400" cy="4084638"/>
          </a:xfrm>
          <a:prstGeom prst="rect">
            <a:avLst/>
          </a:prstGeom>
          <a:noFill/>
          <a:ln w="9525">
            <a:noFill/>
            <a:miter lim="800000"/>
            <a:headEnd/>
            <a:tailEnd/>
          </a:ln>
        </p:spPr>
      </p:pic>
      <p:sp>
        <p:nvSpPr>
          <p:cNvPr id="89091" name="Rectangle 3"/>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89092" name="Rectangle 4"/>
          <p:cNvSpPr>
            <a:spLocks noGrp="1" noChangeArrowheads="1"/>
          </p:cNvSpPr>
          <p:nvPr>
            <p:ph idx="1"/>
          </p:nvPr>
        </p:nvSpPr>
        <p:spPr/>
        <p:txBody>
          <a:bodyPr/>
          <a:lstStyle/>
          <a:p>
            <a:pPr eaLnBrk="1" hangingPunct="1"/>
            <a:r>
              <a:rPr lang="zh-CN" altLang="en-US" smtClean="0">
                <a:ea typeface="宋体" pitchFamily="2" charset="-122"/>
              </a:rPr>
              <a:t>极大似然</a:t>
            </a:r>
          </a:p>
          <a:p>
            <a:pPr lvl="1" eaLnBrk="1" hangingPunct="1"/>
            <a:r>
              <a:rPr lang="zh-CN" altLang="en-US" smtClean="0">
                <a:ea typeface="宋体" pitchFamily="2" charset="-122"/>
              </a:rPr>
              <a:t>v 为观测变量，h 为隐变量，其能量函数为：E(v, h; θ)</a:t>
            </a:r>
          </a:p>
          <a:p>
            <a:pPr lvl="1" eaLnBrk="1" hangingPunct="1"/>
            <a:r>
              <a:rPr lang="zh-CN" altLang="en-US" smtClean="0">
                <a:ea typeface="宋体" pitchFamily="2" charset="-122"/>
              </a:rPr>
              <a:t>概率值：</a:t>
            </a:r>
          </a:p>
          <a:p>
            <a:pPr lvl="1" eaLnBrk="1" hangingPunct="1">
              <a:buFont typeface="Wingdings" pitchFamily="2" charset="2"/>
              <a:buNone/>
            </a:pPr>
            <a:r>
              <a:rPr lang="zh-CN" altLang="en-US" smtClean="0">
                <a:ea typeface="宋体" pitchFamily="2" charset="-122"/>
              </a:rPr>
              <a:t>	</a:t>
            </a:r>
            <a:r>
              <a:rPr lang="zh-CN" altLang="en-US" smtClean="0">
                <a:solidFill>
                  <a:srgbClr val="0000FF"/>
                </a:solidFill>
                <a:ea typeface="宋体" pitchFamily="2" charset="-122"/>
              </a:rPr>
              <a:t>p(v,h), p(v), p(h), p(v|h), p(h|v)</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0115" name="Rectangle 3"/>
          <p:cNvSpPr>
            <a:spLocks noGrp="1" noChangeArrowheads="1"/>
          </p:cNvSpPr>
          <p:nvPr>
            <p:ph idx="1"/>
          </p:nvPr>
        </p:nvSpPr>
        <p:spPr/>
        <p:txBody>
          <a:bodyPr/>
          <a:lstStyle/>
          <a:p>
            <a:pPr eaLnBrk="1" hangingPunct="1"/>
            <a:r>
              <a:rPr lang="zh-CN" altLang="en-US" smtClean="0">
                <a:ea typeface="宋体" pitchFamily="2" charset="-122"/>
              </a:rPr>
              <a:t>极大似然</a:t>
            </a:r>
          </a:p>
        </p:txBody>
      </p:sp>
      <p:pic>
        <p:nvPicPr>
          <p:cNvPr id="90116" name="Picture 4"/>
          <p:cNvPicPr>
            <a:picLocks noChangeAspect="1" noChangeArrowheads="1"/>
          </p:cNvPicPr>
          <p:nvPr/>
        </p:nvPicPr>
        <p:blipFill>
          <a:blip r:embed="rId2" cstate="print"/>
          <a:srcRect/>
          <a:stretch>
            <a:fillRect/>
          </a:stretch>
        </p:blipFill>
        <p:spPr bwMode="auto">
          <a:xfrm>
            <a:off x="2971800" y="1752600"/>
            <a:ext cx="6362700" cy="890588"/>
          </a:xfrm>
          <a:prstGeom prst="rect">
            <a:avLst/>
          </a:prstGeom>
          <a:noFill/>
          <a:ln w="9525">
            <a:noFill/>
            <a:miter lim="800000"/>
            <a:headEnd/>
            <a:tailEnd/>
          </a:ln>
        </p:spPr>
      </p:pic>
      <p:pic>
        <p:nvPicPr>
          <p:cNvPr id="90117" name="Picture 5"/>
          <p:cNvPicPr>
            <a:picLocks noChangeAspect="1" noChangeArrowheads="1"/>
          </p:cNvPicPr>
          <p:nvPr/>
        </p:nvPicPr>
        <p:blipFill>
          <a:blip r:embed="rId3" cstate="print"/>
          <a:srcRect/>
          <a:stretch>
            <a:fillRect/>
          </a:stretch>
        </p:blipFill>
        <p:spPr bwMode="auto">
          <a:xfrm>
            <a:off x="2362200" y="3124200"/>
            <a:ext cx="8229600" cy="3638550"/>
          </a:xfrm>
          <a:prstGeom prst="rect">
            <a:avLst/>
          </a:prstGeom>
          <a:noFill/>
          <a:ln w="9525">
            <a:noFill/>
            <a:miter lim="800000"/>
            <a:headEnd/>
            <a:tailEnd/>
          </a:ln>
        </p:spPr>
      </p:pic>
      <p:sp>
        <p:nvSpPr>
          <p:cNvPr id="90118" name="AutoShape 6"/>
          <p:cNvSpPr>
            <a:spLocks noChangeArrowheads="1"/>
          </p:cNvSpPr>
          <p:nvPr/>
        </p:nvSpPr>
        <p:spPr bwMode="auto">
          <a:xfrm>
            <a:off x="6019800" y="2667000"/>
            <a:ext cx="457200" cy="457200"/>
          </a:xfrm>
          <a:prstGeom prst="downArrow">
            <a:avLst>
              <a:gd name="adj1" fmla="val 50000"/>
              <a:gd name="adj2" fmla="val 25000"/>
            </a:avLst>
          </a:prstGeom>
          <a:solidFill>
            <a:srgbClr val="CCFFFF"/>
          </a:solidFill>
          <a:ln w="9525">
            <a:solidFill>
              <a:schemeClr val="tx1"/>
            </a:solidFill>
            <a:miter lim="800000"/>
            <a:headEnd/>
            <a:tailEnd/>
          </a:ln>
        </p:spPr>
        <p:txBody>
          <a:bodyPr vert="eaVert" anchor="ctr"/>
          <a:lstStyle/>
          <a:p>
            <a:pPr>
              <a:buFont typeface="Arial" pitchFamily="34" charset="0"/>
              <a:buNone/>
            </a:pP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mtClean="0">
                <a:ea typeface="宋体" pitchFamily="2" charset="-122"/>
              </a:rPr>
              <a:t>深度学习</a:t>
            </a:r>
          </a:p>
        </p:txBody>
      </p:sp>
      <p:sp>
        <p:nvSpPr>
          <p:cNvPr id="31747" name="Rectangle 3"/>
          <p:cNvSpPr>
            <a:spLocks noGrp="1" noChangeArrowheads="1"/>
          </p:cNvSpPr>
          <p:nvPr>
            <p:ph idx="1"/>
          </p:nvPr>
        </p:nvSpPr>
        <p:spPr/>
        <p:txBody>
          <a:bodyPr/>
          <a:lstStyle/>
          <a:p>
            <a:pPr eaLnBrk="1" hangingPunct="1"/>
            <a:r>
              <a:rPr lang="zh-CN" altLang="en-US" smtClean="0">
                <a:ea typeface="宋体" pitchFamily="2" charset="-122"/>
              </a:rPr>
              <a:t>What is Deep Learning?</a:t>
            </a:r>
          </a:p>
        </p:txBody>
      </p:sp>
      <p:sp>
        <p:nvSpPr>
          <p:cNvPr id="31748" name="Text Box 4"/>
          <p:cNvSpPr txBox="1">
            <a:spLocks noChangeArrowheads="1"/>
          </p:cNvSpPr>
          <p:nvPr/>
        </p:nvSpPr>
        <p:spPr bwMode="auto">
          <a:xfrm>
            <a:off x="533400" y="2209800"/>
            <a:ext cx="11201400" cy="2289175"/>
          </a:xfrm>
          <a:prstGeom prst="rect">
            <a:avLst/>
          </a:prstGeom>
          <a:solidFill>
            <a:srgbClr val="CCFFFF"/>
          </a:solidFill>
          <a:ln w="9525">
            <a:noFill/>
            <a:miter lim="800000"/>
            <a:headEnd/>
            <a:tailEnd/>
          </a:ln>
        </p:spPr>
        <p:txBody>
          <a:bodyPr lIns="90170" tIns="46990" rIns="90170" bIns="46990">
            <a:spAutoFit/>
          </a:bodyPr>
          <a:lstStyle/>
          <a:p>
            <a:pPr>
              <a:buFont typeface="Arial" pitchFamily="34" charset="0"/>
              <a:buNone/>
            </a:pPr>
            <a:r>
              <a:rPr lang="zh-CN" altLang="en-US" sz="2400" dirty="0"/>
              <a:t>“Deep learning is a set of algorithms in machine learning that attempt to learn in multiple levels, corresponding to different levels of abstraction. It typically uses artificial neural networks. The levels in these learned statistical models correspond to distinct levels of concepts, where higher-level concepts are defined from lower-level ones, and the same lower-level concepts can help to define many higher-level concepts</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1139" name="Rectangle 3"/>
          <p:cNvSpPr>
            <a:spLocks noGrp="1" noChangeArrowheads="1"/>
          </p:cNvSpPr>
          <p:nvPr>
            <p:ph idx="1"/>
          </p:nvPr>
        </p:nvSpPr>
        <p:spPr/>
        <p:txBody>
          <a:bodyPr/>
          <a:lstStyle/>
          <a:p>
            <a:pPr eaLnBrk="1" hangingPunct="1"/>
            <a:r>
              <a:rPr lang="zh-CN" altLang="en-US" smtClean="0">
                <a:ea typeface="宋体" pitchFamily="2" charset="-122"/>
              </a:rPr>
              <a:t>CD 算法思想 (Hinton, 2002)</a:t>
            </a:r>
          </a:p>
        </p:txBody>
      </p:sp>
      <p:pic>
        <p:nvPicPr>
          <p:cNvPr id="91140" name="Picture 4"/>
          <p:cNvPicPr>
            <a:picLocks noChangeAspect="1" noChangeArrowheads="1"/>
          </p:cNvPicPr>
          <p:nvPr/>
        </p:nvPicPr>
        <p:blipFill>
          <a:blip r:embed="rId2" cstate="print"/>
          <a:srcRect/>
          <a:stretch>
            <a:fillRect/>
          </a:stretch>
        </p:blipFill>
        <p:spPr bwMode="auto">
          <a:xfrm>
            <a:off x="2438400" y="2667000"/>
            <a:ext cx="8078788" cy="1162050"/>
          </a:xfrm>
          <a:prstGeom prst="rect">
            <a:avLst/>
          </a:prstGeom>
          <a:noFill/>
          <a:ln w="9525">
            <a:noFill/>
            <a:miter lim="800000"/>
            <a:headEnd/>
            <a:tailEnd/>
          </a:ln>
        </p:spPr>
      </p:pic>
      <p:sp>
        <p:nvSpPr>
          <p:cNvPr id="91141" name="Text Box 5"/>
          <p:cNvSpPr txBox="1">
            <a:spLocks noChangeArrowheads="1"/>
          </p:cNvSpPr>
          <p:nvPr/>
        </p:nvSpPr>
        <p:spPr bwMode="auto">
          <a:xfrm>
            <a:off x="5791200" y="5486400"/>
            <a:ext cx="3657600" cy="457200"/>
          </a:xfrm>
          <a:prstGeom prst="rect">
            <a:avLst/>
          </a:prstGeom>
          <a:noFill/>
          <a:ln w="9525">
            <a:noFill/>
            <a:miter lim="800000"/>
            <a:headEnd/>
            <a:tailEnd/>
          </a:ln>
        </p:spPr>
        <p:txBody>
          <a:bodyPr>
            <a:spAutoFit/>
          </a:bodyPr>
          <a:lstStyle/>
          <a:p>
            <a:pPr>
              <a:buFont typeface="Arial" pitchFamily="34" charset="0"/>
              <a:buNone/>
            </a:pPr>
            <a:r>
              <a:rPr lang="zh-CN" altLang="zh-CN" sz="2400"/>
              <a:t>Contrastive Divergence</a:t>
            </a:r>
          </a:p>
        </p:txBody>
      </p:sp>
      <p:sp>
        <p:nvSpPr>
          <p:cNvPr id="91142" name="Text Box 6"/>
          <p:cNvSpPr txBox="1">
            <a:spLocks noChangeArrowheads="1"/>
          </p:cNvSpPr>
          <p:nvPr/>
        </p:nvSpPr>
        <p:spPr bwMode="auto">
          <a:xfrm>
            <a:off x="5334000" y="4419600"/>
            <a:ext cx="1403350" cy="457200"/>
          </a:xfrm>
          <a:prstGeom prst="rect">
            <a:avLst/>
          </a:prstGeom>
          <a:noFill/>
          <a:ln w="9525">
            <a:noFill/>
            <a:miter lim="800000"/>
            <a:headEnd/>
            <a:tailEnd/>
          </a:ln>
        </p:spPr>
        <p:txBody>
          <a:bodyPr wrap="none">
            <a:spAutoFit/>
          </a:bodyPr>
          <a:lstStyle/>
          <a:p>
            <a:pPr>
              <a:buFont typeface="Arial" pitchFamily="34" charset="0"/>
              <a:buNone/>
            </a:pPr>
            <a:r>
              <a:rPr lang="zh-CN" altLang="en-US" sz="2400"/>
              <a:t>观测分布</a:t>
            </a:r>
          </a:p>
        </p:txBody>
      </p:sp>
      <p:sp>
        <p:nvSpPr>
          <p:cNvPr id="91143" name="Text Box 7"/>
          <p:cNvSpPr txBox="1">
            <a:spLocks noChangeArrowheads="1"/>
          </p:cNvSpPr>
          <p:nvPr/>
        </p:nvSpPr>
        <p:spPr bwMode="auto">
          <a:xfrm>
            <a:off x="8458200" y="4419600"/>
            <a:ext cx="1403350" cy="457200"/>
          </a:xfrm>
          <a:prstGeom prst="rect">
            <a:avLst/>
          </a:prstGeom>
          <a:noFill/>
          <a:ln w="9525">
            <a:noFill/>
            <a:miter lim="800000"/>
            <a:headEnd/>
            <a:tailEnd/>
          </a:ln>
        </p:spPr>
        <p:txBody>
          <a:bodyPr wrap="none">
            <a:spAutoFit/>
          </a:bodyPr>
          <a:lstStyle/>
          <a:p>
            <a:pPr>
              <a:buFont typeface="Arial" pitchFamily="34" charset="0"/>
              <a:buNone/>
            </a:pPr>
            <a:r>
              <a:rPr lang="zh-CN" altLang="en-US" sz="2400"/>
              <a:t>真实分布</a:t>
            </a:r>
          </a:p>
        </p:txBody>
      </p:sp>
      <p:sp>
        <p:nvSpPr>
          <p:cNvPr id="91144" name="箭头 2441"/>
          <p:cNvSpPr>
            <a:spLocks noChangeShapeType="1"/>
          </p:cNvSpPr>
          <p:nvPr/>
        </p:nvSpPr>
        <p:spPr bwMode="auto">
          <a:xfrm flipH="1" flipV="1">
            <a:off x="6248400" y="3886200"/>
            <a:ext cx="1143000" cy="1447800"/>
          </a:xfrm>
          <a:prstGeom prst="line">
            <a:avLst/>
          </a:prstGeom>
          <a:noFill/>
          <a:ln w="12700">
            <a:solidFill>
              <a:schemeClr val="tx1"/>
            </a:solidFill>
            <a:round/>
            <a:headEnd/>
            <a:tailEnd type="triangle" w="med" len="med"/>
          </a:ln>
        </p:spPr>
        <p:txBody>
          <a:bodyPr/>
          <a:lstStyle/>
          <a:p>
            <a:endParaRPr lang="zh-CN" altLang="en-US"/>
          </a:p>
        </p:txBody>
      </p:sp>
      <p:sp>
        <p:nvSpPr>
          <p:cNvPr id="91145" name="箭头 2442"/>
          <p:cNvSpPr>
            <a:spLocks noChangeShapeType="1"/>
          </p:cNvSpPr>
          <p:nvPr/>
        </p:nvSpPr>
        <p:spPr bwMode="auto">
          <a:xfrm flipV="1">
            <a:off x="7543800" y="3886200"/>
            <a:ext cx="1371600" cy="1447800"/>
          </a:xfrm>
          <a:prstGeom prst="line">
            <a:avLst/>
          </a:prstGeom>
          <a:noFill/>
          <a:ln w="12700">
            <a:solidFill>
              <a:schemeClr val="tx1"/>
            </a:solidFill>
            <a:round/>
            <a:headEnd/>
            <a:tailEnd type="triangle" w="med" len="med"/>
          </a:ln>
        </p:spPr>
        <p:txBody>
          <a:bodyPr/>
          <a:lstStyle/>
          <a:p>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2163" name="Rectangle 3"/>
          <p:cNvSpPr>
            <a:spLocks noGrp="1" noChangeArrowheads="1"/>
          </p:cNvSpPr>
          <p:nvPr>
            <p:ph idx="1"/>
          </p:nvPr>
        </p:nvSpPr>
        <p:spPr/>
        <p:txBody>
          <a:bodyPr/>
          <a:lstStyle/>
          <a:p>
            <a:pPr eaLnBrk="1" hangingPunct="1"/>
            <a:r>
              <a:rPr lang="zh-CN" altLang="en-US" smtClean="0">
                <a:ea typeface="宋体" pitchFamily="2" charset="-122"/>
              </a:rPr>
              <a:t>具体参数W, a, b</a:t>
            </a:r>
          </a:p>
          <a:p>
            <a:pPr lvl="1" eaLnBrk="1" hangingPunct="1"/>
            <a:r>
              <a:rPr lang="zh-CN" altLang="en-US" smtClean="0">
                <a:ea typeface="宋体" pitchFamily="2" charset="-122"/>
              </a:rPr>
              <a:t>RBM 的能量：E(v,h) = −v</a:t>
            </a:r>
            <a:r>
              <a:rPr lang="zh-CN" altLang="en-US" baseline="30000" smtClean="0">
                <a:ea typeface="宋体" pitchFamily="2" charset="-122"/>
              </a:rPr>
              <a:t>T</a:t>
            </a:r>
            <a:r>
              <a:rPr lang="zh-CN" altLang="en-US" smtClean="0">
                <a:ea typeface="宋体" pitchFamily="2" charset="-122"/>
              </a:rPr>
              <a:t>Wh − b</a:t>
            </a:r>
            <a:r>
              <a:rPr lang="zh-CN" altLang="en-US" baseline="30000" smtClean="0">
                <a:ea typeface="宋体" pitchFamily="2" charset="-122"/>
              </a:rPr>
              <a:t>T</a:t>
            </a:r>
            <a:r>
              <a:rPr lang="zh-CN" altLang="en-US" smtClean="0">
                <a:ea typeface="宋体" pitchFamily="2" charset="-122"/>
              </a:rPr>
              <a:t>v − a</a:t>
            </a:r>
            <a:r>
              <a:rPr lang="zh-CN" altLang="en-US" baseline="30000" smtClean="0">
                <a:ea typeface="宋体" pitchFamily="2" charset="-122"/>
              </a:rPr>
              <a:t>T</a:t>
            </a:r>
            <a:r>
              <a:rPr lang="zh-CN" altLang="en-US" smtClean="0">
                <a:ea typeface="宋体" pitchFamily="2" charset="-122"/>
              </a:rPr>
              <a:t>h</a:t>
            </a:r>
          </a:p>
          <a:p>
            <a:pPr lvl="1" eaLnBrk="1" hangingPunct="1"/>
            <a:r>
              <a:rPr lang="zh-CN" altLang="en-US" smtClean="0">
                <a:ea typeface="宋体" pitchFamily="2" charset="-122"/>
              </a:rPr>
              <a:t>概率形式</a:t>
            </a:r>
          </a:p>
        </p:txBody>
      </p:sp>
      <p:pic>
        <p:nvPicPr>
          <p:cNvPr id="92164" name="Picture 4"/>
          <p:cNvPicPr>
            <a:picLocks noChangeAspect="1" noChangeArrowheads="1"/>
          </p:cNvPicPr>
          <p:nvPr/>
        </p:nvPicPr>
        <p:blipFill>
          <a:blip r:embed="rId2" cstate="print"/>
          <a:srcRect/>
          <a:stretch>
            <a:fillRect/>
          </a:stretch>
        </p:blipFill>
        <p:spPr bwMode="auto">
          <a:xfrm>
            <a:off x="3124200" y="2514600"/>
            <a:ext cx="6096000" cy="3321050"/>
          </a:xfrm>
          <a:prstGeom prst="rect">
            <a:avLst/>
          </a:prstGeom>
          <a:noFill/>
          <a:ln w="9525">
            <a:noFill/>
            <a:miter lim="800000"/>
            <a:headEnd/>
            <a:tailEnd/>
          </a:ln>
        </p:spPr>
      </p:pic>
      <p:pic>
        <p:nvPicPr>
          <p:cNvPr id="92165" name="Picture 5"/>
          <p:cNvPicPr>
            <a:picLocks noChangeAspect="1" noChangeArrowheads="1"/>
          </p:cNvPicPr>
          <p:nvPr/>
        </p:nvPicPr>
        <p:blipFill>
          <a:blip r:embed="rId3" cstate="print"/>
          <a:srcRect/>
          <a:stretch>
            <a:fillRect/>
          </a:stretch>
        </p:blipFill>
        <p:spPr bwMode="auto">
          <a:xfrm>
            <a:off x="3200400" y="5867400"/>
            <a:ext cx="56007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3187" name="Rectangle 3"/>
          <p:cNvSpPr>
            <a:spLocks noGrp="1" noChangeArrowheads="1"/>
          </p:cNvSpPr>
          <p:nvPr>
            <p:ph idx="1"/>
          </p:nvPr>
        </p:nvSpPr>
        <p:spPr/>
        <p:txBody>
          <a:bodyPr/>
          <a:lstStyle/>
          <a:p>
            <a:pPr eaLnBrk="1" hangingPunct="1"/>
            <a:r>
              <a:rPr lang="zh-CN" altLang="en-US" smtClean="0">
                <a:ea typeface="宋体" pitchFamily="2" charset="-122"/>
              </a:rPr>
              <a:t>具体参数</a:t>
            </a:r>
          </a:p>
        </p:txBody>
      </p:sp>
      <p:pic>
        <p:nvPicPr>
          <p:cNvPr id="93188" name="Picture 4"/>
          <p:cNvPicPr>
            <a:picLocks noChangeAspect="1" noChangeArrowheads="1"/>
          </p:cNvPicPr>
          <p:nvPr/>
        </p:nvPicPr>
        <p:blipFill>
          <a:blip r:embed="rId2" cstate="print"/>
          <a:srcRect/>
          <a:stretch>
            <a:fillRect/>
          </a:stretch>
        </p:blipFill>
        <p:spPr bwMode="auto">
          <a:xfrm>
            <a:off x="2667000" y="1752600"/>
            <a:ext cx="7239000" cy="1131888"/>
          </a:xfrm>
          <a:prstGeom prst="rect">
            <a:avLst/>
          </a:prstGeom>
          <a:noFill/>
          <a:ln w="9525">
            <a:noFill/>
            <a:miter lim="800000"/>
            <a:headEnd/>
            <a:tailEnd/>
          </a:ln>
        </p:spPr>
      </p:pic>
      <p:pic>
        <p:nvPicPr>
          <p:cNvPr id="93189" name="Picture 5"/>
          <p:cNvPicPr>
            <a:picLocks noChangeAspect="1" noChangeArrowheads="1"/>
          </p:cNvPicPr>
          <p:nvPr/>
        </p:nvPicPr>
        <p:blipFill>
          <a:blip r:embed="rId3" cstate="print"/>
          <a:srcRect/>
          <a:stretch>
            <a:fillRect/>
          </a:stretch>
        </p:blipFill>
        <p:spPr bwMode="auto">
          <a:xfrm>
            <a:off x="2667000" y="3505200"/>
            <a:ext cx="7772400" cy="2838450"/>
          </a:xfrm>
          <a:prstGeom prst="rect">
            <a:avLst/>
          </a:prstGeom>
          <a:noFill/>
          <a:ln w="9525">
            <a:noFill/>
            <a:miter lim="800000"/>
            <a:headEnd/>
            <a:tailEnd/>
          </a:ln>
        </p:spPr>
      </p:pic>
      <p:sp>
        <p:nvSpPr>
          <p:cNvPr id="93190" name="AutoShape 6"/>
          <p:cNvSpPr>
            <a:spLocks noChangeArrowheads="1"/>
          </p:cNvSpPr>
          <p:nvPr/>
        </p:nvSpPr>
        <p:spPr bwMode="auto">
          <a:xfrm>
            <a:off x="6019800" y="2971800"/>
            <a:ext cx="457200" cy="457200"/>
          </a:xfrm>
          <a:prstGeom prst="downArrow">
            <a:avLst>
              <a:gd name="adj1" fmla="val 50000"/>
              <a:gd name="adj2" fmla="val 25000"/>
            </a:avLst>
          </a:prstGeom>
          <a:solidFill>
            <a:srgbClr val="CCFFFF"/>
          </a:solidFill>
          <a:ln w="9525">
            <a:solidFill>
              <a:schemeClr val="tx1"/>
            </a:solidFill>
            <a:bevel/>
            <a:headEnd/>
            <a:tailEnd/>
          </a:ln>
        </p:spPr>
        <p:txBody>
          <a:bodyPr vert="eaVert" anchor="ctr"/>
          <a:lstStyle/>
          <a:p>
            <a:pPr>
              <a:buFont typeface="Arial" pitchFamily="34" charset="0"/>
              <a:buNone/>
            </a:pP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4211" name="Rectangle 3"/>
          <p:cNvSpPr>
            <a:spLocks noGrp="1" noChangeArrowheads="1"/>
          </p:cNvSpPr>
          <p:nvPr>
            <p:ph idx="1"/>
          </p:nvPr>
        </p:nvSpPr>
        <p:spPr/>
        <p:txBody>
          <a:bodyPr/>
          <a:lstStyle/>
          <a:p>
            <a:pPr eaLnBrk="1" hangingPunct="1"/>
            <a:r>
              <a:rPr lang="zh-CN" altLang="en-US" smtClean="0">
                <a:ea typeface="宋体" pitchFamily="2" charset="-122"/>
              </a:rPr>
              <a:t>对于h</a:t>
            </a:r>
            <a:r>
              <a:rPr lang="zh-CN" altLang="en-US" baseline="-25000" smtClean="0">
                <a:ea typeface="宋体" pitchFamily="2" charset="-122"/>
              </a:rPr>
              <a:t>j</a:t>
            </a:r>
            <a:r>
              <a:rPr lang="zh-CN" altLang="en-US" smtClean="0">
                <a:ea typeface="宋体" pitchFamily="2" charset="-122"/>
              </a:rPr>
              <a:t>∈{0;1}, v</a:t>
            </a:r>
            <a:r>
              <a:rPr lang="zh-CN" altLang="en-US" baseline="-25000" smtClean="0">
                <a:ea typeface="宋体" pitchFamily="2" charset="-122"/>
              </a:rPr>
              <a:t>i </a:t>
            </a:r>
            <a:r>
              <a:rPr lang="zh-CN" altLang="en-US" smtClean="0">
                <a:ea typeface="宋体" pitchFamily="2" charset="-122"/>
              </a:rPr>
              <a:t>∈{0;1}, 可进一步化简：</a:t>
            </a:r>
          </a:p>
        </p:txBody>
      </p:sp>
      <p:pic>
        <p:nvPicPr>
          <p:cNvPr id="94212" name="Picture 4"/>
          <p:cNvPicPr>
            <a:picLocks noChangeAspect="1" noChangeArrowheads="1"/>
          </p:cNvPicPr>
          <p:nvPr/>
        </p:nvPicPr>
        <p:blipFill>
          <a:blip r:embed="rId3" cstate="print"/>
          <a:srcRect/>
          <a:stretch>
            <a:fillRect/>
          </a:stretch>
        </p:blipFill>
        <p:spPr bwMode="auto">
          <a:xfrm>
            <a:off x="2363788" y="2209800"/>
            <a:ext cx="7185025" cy="342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6259" name="Rectangle 3"/>
          <p:cNvSpPr>
            <a:spLocks noGrp="1" noChangeArrowheads="1"/>
          </p:cNvSpPr>
          <p:nvPr>
            <p:ph idx="1"/>
          </p:nvPr>
        </p:nvSpPr>
        <p:spPr/>
        <p:txBody>
          <a:bodyPr/>
          <a:lstStyle/>
          <a:p>
            <a:pPr eaLnBrk="1" hangingPunct="1"/>
            <a:r>
              <a:rPr lang="zh-CN" altLang="en-US" smtClean="0">
                <a:ea typeface="宋体" pitchFamily="2" charset="-122"/>
              </a:rPr>
              <a:t>通过采样来计算第二项：</a:t>
            </a:r>
          </a:p>
          <a:p>
            <a:pPr eaLnBrk="1" hangingPunct="1"/>
            <a:endParaRPr lang="zh-CN" altLang="en-US" smtClean="0">
              <a:ea typeface="宋体" pitchFamily="2" charset="-122"/>
            </a:endParaRPr>
          </a:p>
          <a:p>
            <a:pPr eaLnBrk="1" hangingPunct="1"/>
            <a:r>
              <a:rPr lang="zh-CN" altLang="en-US" smtClean="0">
                <a:ea typeface="宋体" pitchFamily="2" charset="-122"/>
              </a:rPr>
              <a:t>CD-K算法</a:t>
            </a: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endParaRPr lang="zh-CN" altLang="en-US" smtClean="0">
              <a:ea typeface="宋体" pitchFamily="2" charset="-122"/>
            </a:endParaRPr>
          </a:p>
          <a:p>
            <a:pPr eaLnBrk="1" hangingPunct="1"/>
            <a:r>
              <a:rPr lang="zh-CN" altLang="en-US" smtClean="0">
                <a:ea typeface="宋体" pitchFamily="2" charset="-122"/>
              </a:rPr>
              <a:t>再回顾ML算法目标</a:t>
            </a:r>
          </a:p>
        </p:txBody>
      </p:sp>
      <p:graphicFrame>
        <p:nvGraphicFramePr>
          <p:cNvPr id="96260" name="Object 4">
            <a:hlinkClick r:id="" action="ppaction://ole?verb=1"/>
          </p:cNvPr>
          <p:cNvGraphicFramePr>
            <a:graphicFrameLocks noChangeAspect="1"/>
          </p:cNvGraphicFramePr>
          <p:nvPr/>
        </p:nvGraphicFramePr>
        <p:xfrm>
          <a:off x="5334000" y="1709738"/>
          <a:ext cx="4495800" cy="854075"/>
        </p:xfrm>
        <a:graphic>
          <a:graphicData uri="http://schemas.openxmlformats.org/presentationml/2006/ole">
            <mc:AlternateContent xmlns:mc="http://schemas.openxmlformats.org/markup-compatibility/2006">
              <mc:Choice xmlns:v="urn:schemas-microsoft-com:vml" Requires="v">
                <p:oleObj spid="_x0000_s96303" r:id="rId4" imgW="2273935" imgH="431810" progId="Equation.KSEE3">
                  <p:embed/>
                </p:oleObj>
              </mc:Choice>
              <mc:Fallback>
                <p:oleObj r:id="rId4" imgW="2273935" imgH="431810" progId="Equation.KSEE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709738"/>
                        <a:ext cx="4495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6261" name="Picture 5"/>
          <p:cNvPicPr>
            <a:picLocks noChangeAspect="1" noChangeArrowheads="1"/>
          </p:cNvPicPr>
          <p:nvPr/>
        </p:nvPicPr>
        <p:blipFill>
          <a:blip r:embed="rId6" cstate="print"/>
          <a:srcRect/>
          <a:stretch>
            <a:fillRect/>
          </a:stretch>
        </p:blipFill>
        <p:spPr bwMode="auto">
          <a:xfrm>
            <a:off x="1752600" y="3352800"/>
            <a:ext cx="8801100" cy="838200"/>
          </a:xfrm>
          <a:prstGeom prst="rect">
            <a:avLst/>
          </a:prstGeom>
          <a:noFill/>
          <a:ln w="9525">
            <a:noFill/>
            <a:miter lim="800000"/>
            <a:headEnd/>
            <a:tailEnd/>
          </a:ln>
        </p:spPr>
      </p:pic>
      <p:graphicFrame>
        <p:nvGraphicFramePr>
          <p:cNvPr id="96262" name="Object 6">
            <a:hlinkClick r:id="" action="ppaction://ole?verb=1"/>
          </p:cNvPr>
          <p:cNvGraphicFramePr>
            <a:graphicFrameLocks noChangeAspect="1"/>
          </p:cNvGraphicFramePr>
          <p:nvPr/>
        </p:nvGraphicFramePr>
        <p:xfrm>
          <a:off x="4953000" y="4876800"/>
          <a:ext cx="2819400" cy="1019175"/>
        </p:xfrm>
        <a:graphic>
          <a:graphicData uri="http://schemas.openxmlformats.org/presentationml/2006/ole">
            <mc:AlternateContent xmlns:mc="http://schemas.openxmlformats.org/markup-compatibility/2006">
              <mc:Choice xmlns:v="urn:schemas-microsoft-com:vml" Requires="v">
                <p:oleObj spid="_x0000_s96304" r:id="rId7" imgW="1194230" imgH="431810" progId="Equation.3">
                  <p:embed/>
                </p:oleObj>
              </mc:Choice>
              <mc:Fallback>
                <p:oleObj r:id="rId7" imgW="1194230" imgH="43181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4876800"/>
                        <a:ext cx="28194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8307" name="Rectangle 3"/>
          <p:cNvSpPr>
            <a:spLocks noGrp="1" noChangeArrowheads="1"/>
          </p:cNvSpPr>
          <p:nvPr>
            <p:ph idx="1"/>
          </p:nvPr>
        </p:nvSpPr>
        <p:spPr/>
        <p:txBody>
          <a:bodyPr/>
          <a:lstStyle/>
          <a:p>
            <a:pPr eaLnBrk="1" hangingPunct="1"/>
            <a:r>
              <a:rPr lang="zh-CN" altLang="en-US" smtClean="0">
                <a:ea typeface="宋体" pitchFamily="2" charset="-122"/>
              </a:rPr>
              <a:t>算法流程(CD-1)：</a:t>
            </a:r>
          </a:p>
          <a:p>
            <a:pPr lvl="1" eaLnBrk="1" hangingPunct="1"/>
            <a:r>
              <a:rPr lang="zh-CN" altLang="en-US" smtClean="0">
                <a:ea typeface="宋体" pitchFamily="2" charset="-122"/>
              </a:rPr>
              <a:t>输入样本为{v</a:t>
            </a:r>
            <a:r>
              <a:rPr lang="zh-CN" altLang="en-US" baseline="-25000" smtClean="0">
                <a:ea typeface="宋体" pitchFamily="2" charset="-122"/>
              </a:rPr>
              <a:t>1</a:t>
            </a:r>
            <a:r>
              <a:rPr lang="zh-CN" altLang="en-US" smtClean="0">
                <a:ea typeface="宋体" pitchFamily="2" charset="-122"/>
              </a:rPr>
              <a:t>,v</a:t>
            </a:r>
            <a:r>
              <a:rPr lang="zh-CN" altLang="en-US" baseline="-25000" smtClean="0">
                <a:ea typeface="宋体" pitchFamily="2" charset="-122"/>
              </a:rPr>
              <a:t>2</a:t>
            </a:r>
            <a:r>
              <a:rPr lang="zh-CN" altLang="en-US" smtClean="0">
                <a:ea typeface="宋体" pitchFamily="2" charset="-122"/>
              </a:rPr>
              <a:t>,…, v</a:t>
            </a:r>
            <a:r>
              <a:rPr lang="zh-CN" altLang="en-US" baseline="-25000" smtClean="0">
                <a:ea typeface="宋体" pitchFamily="2" charset="-122"/>
              </a:rPr>
              <a:t>n</a:t>
            </a:r>
            <a:r>
              <a:rPr lang="zh-CN" altLang="en-US" smtClean="0">
                <a:ea typeface="宋体" pitchFamily="2" charset="-122"/>
              </a:rPr>
              <a:t>}，设观测变量v, 隐变量h</a:t>
            </a:r>
          </a:p>
          <a:p>
            <a:pPr lvl="1" eaLnBrk="1" hangingPunct="1"/>
            <a:r>
              <a:rPr lang="zh-CN" altLang="en-US" smtClean="0">
                <a:ea typeface="宋体" pitchFamily="2" charset="-122"/>
              </a:rPr>
              <a:t>将对各参数的偏导数初始化为 Δw</a:t>
            </a:r>
            <a:r>
              <a:rPr lang="zh-CN" altLang="en-US" baseline="-25000" smtClean="0">
                <a:ea typeface="宋体" pitchFamily="2" charset="-122"/>
              </a:rPr>
              <a:t>ij</a:t>
            </a:r>
            <a:r>
              <a:rPr lang="zh-CN" altLang="en-US" smtClean="0">
                <a:ea typeface="宋体" pitchFamily="2" charset="-122"/>
              </a:rPr>
              <a:t>=0, Δa</a:t>
            </a:r>
            <a:r>
              <a:rPr lang="zh-CN" altLang="en-US" baseline="-25000" smtClean="0">
                <a:ea typeface="宋体" pitchFamily="2" charset="-122"/>
              </a:rPr>
              <a:t>j</a:t>
            </a:r>
            <a:r>
              <a:rPr lang="zh-CN" altLang="en-US" smtClean="0">
                <a:ea typeface="宋体" pitchFamily="2" charset="-122"/>
              </a:rPr>
              <a:t>=0, Δb</a:t>
            </a:r>
            <a:r>
              <a:rPr lang="zh-CN" altLang="en-US" baseline="-25000" smtClean="0">
                <a:ea typeface="宋体" pitchFamily="2" charset="-122"/>
              </a:rPr>
              <a:t>i</a:t>
            </a:r>
            <a:r>
              <a:rPr lang="zh-CN" altLang="en-US" smtClean="0">
                <a:ea typeface="宋体" pitchFamily="2" charset="-122"/>
              </a:rPr>
              <a:t>=0;</a:t>
            </a:r>
          </a:p>
          <a:p>
            <a:pPr lvl="1" eaLnBrk="1" hangingPunct="1"/>
            <a:r>
              <a:rPr lang="zh-CN" altLang="en-US" smtClean="0">
                <a:ea typeface="宋体" pitchFamily="2" charset="-122"/>
              </a:rPr>
              <a:t>For k =1,…, N:   v(0)← {v</a:t>
            </a:r>
            <a:r>
              <a:rPr lang="zh-CN" altLang="en-US" baseline="-25000" smtClean="0">
                <a:ea typeface="宋体" pitchFamily="2" charset="-122"/>
              </a:rPr>
              <a:t>n</a:t>
            </a:r>
            <a:r>
              <a:rPr lang="zh-CN" altLang="en-US" smtClean="0">
                <a:ea typeface="宋体" pitchFamily="2" charset="-122"/>
              </a:rPr>
              <a:t>}</a:t>
            </a:r>
          </a:p>
          <a:p>
            <a:pPr lvl="1" eaLnBrk="1" hangingPunct="1"/>
            <a:r>
              <a:rPr lang="zh-CN" altLang="en-US" smtClean="0">
                <a:ea typeface="宋体" pitchFamily="2" charset="-122"/>
              </a:rPr>
              <a:t>For j = 1,...,m, do sample：</a:t>
            </a:r>
          </a:p>
          <a:p>
            <a:pPr lvl="1" eaLnBrk="1" hangingPunct="1"/>
            <a:r>
              <a:rPr lang="zh-CN" altLang="en-US" smtClean="0">
                <a:ea typeface="宋体" pitchFamily="2" charset="-122"/>
              </a:rPr>
              <a:t>For i=1,...,n, do sample：</a:t>
            </a:r>
          </a:p>
          <a:p>
            <a:pPr lvl="1" eaLnBrk="1" hangingPunct="1"/>
            <a:r>
              <a:rPr lang="zh-CN" altLang="en-US" smtClean="0">
                <a:ea typeface="宋体" pitchFamily="2" charset="-122"/>
              </a:rPr>
              <a:t>计算梯度，最后平均</a:t>
            </a:r>
          </a:p>
        </p:txBody>
      </p:sp>
      <p:sp>
        <p:nvSpPr>
          <p:cNvPr id="98308" name="Text Box 4"/>
          <p:cNvSpPr txBox="1">
            <a:spLocks noChangeArrowheads="1"/>
          </p:cNvSpPr>
          <p:nvPr/>
        </p:nvSpPr>
        <p:spPr bwMode="auto">
          <a:xfrm>
            <a:off x="8915400" y="3048000"/>
            <a:ext cx="1454150" cy="396875"/>
          </a:xfrm>
          <a:prstGeom prst="rect">
            <a:avLst/>
          </a:prstGeom>
          <a:noFill/>
          <a:ln w="9525">
            <a:noFill/>
            <a:miter lim="800000"/>
            <a:headEnd/>
            <a:tailEnd/>
          </a:ln>
        </p:spPr>
        <p:txBody>
          <a:bodyPr wrap="none">
            <a:spAutoFit/>
          </a:bodyPr>
          <a:lstStyle/>
          <a:p>
            <a:pPr>
              <a:buFont typeface="Arial" pitchFamily="34" charset="0"/>
              <a:buNone/>
            </a:pPr>
            <a:r>
              <a:rPr lang="zh-CN" altLang="en-US" sz="2000"/>
              <a:t>（样本数）</a:t>
            </a:r>
          </a:p>
        </p:txBody>
      </p:sp>
      <p:graphicFrame>
        <p:nvGraphicFramePr>
          <p:cNvPr id="98309" name="Object 5">
            <a:hlinkClick r:id="" action="ppaction://ole?verb=1"/>
          </p:cNvPr>
          <p:cNvGraphicFramePr>
            <a:graphicFrameLocks noChangeAspect="1"/>
          </p:cNvGraphicFramePr>
          <p:nvPr/>
        </p:nvGraphicFramePr>
        <p:xfrm>
          <a:off x="5181600" y="3505200"/>
          <a:ext cx="2438400" cy="568325"/>
        </p:xfrm>
        <a:graphic>
          <a:graphicData uri="http://schemas.openxmlformats.org/presentationml/2006/ole">
            <mc:AlternateContent xmlns:mc="http://schemas.openxmlformats.org/markup-compatibility/2006">
              <mc:Choice xmlns:v="urn:schemas-microsoft-com:vml" Requires="v">
                <p:oleObj spid="_x0000_s98374" r:id="rId3" imgW="1092310" imgH="253900" progId="Equation.KSEE3">
                  <p:embed/>
                </p:oleObj>
              </mc:Choice>
              <mc:Fallback>
                <p:oleObj r:id="rId3" imgW="1092310" imgH="253900" progId="Equation.KSEE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505200"/>
                        <a:ext cx="24384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10" name="Text Box 6"/>
          <p:cNvSpPr txBox="1">
            <a:spLocks noChangeArrowheads="1"/>
          </p:cNvSpPr>
          <p:nvPr/>
        </p:nvSpPr>
        <p:spPr bwMode="auto">
          <a:xfrm>
            <a:off x="9067800" y="3581400"/>
            <a:ext cx="1708150" cy="396875"/>
          </a:xfrm>
          <a:prstGeom prst="rect">
            <a:avLst/>
          </a:prstGeom>
          <a:noFill/>
          <a:ln w="9525">
            <a:noFill/>
            <a:miter lim="800000"/>
            <a:headEnd/>
            <a:tailEnd/>
          </a:ln>
        </p:spPr>
        <p:txBody>
          <a:bodyPr wrap="none">
            <a:spAutoFit/>
          </a:bodyPr>
          <a:lstStyle/>
          <a:p>
            <a:pPr>
              <a:buFont typeface="Arial" pitchFamily="34" charset="0"/>
              <a:buNone/>
            </a:pPr>
            <a:r>
              <a:rPr lang="zh-CN" altLang="en-US" sz="2000"/>
              <a:t>（隐结点数）</a:t>
            </a:r>
          </a:p>
        </p:txBody>
      </p:sp>
      <p:graphicFrame>
        <p:nvGraphicFramePr>
          <p:cNvPr id="98311" name="Object 7">
            <a:hlinkClick r:id="" action="ppaction://ole?verb=1"/>
          </p:cNvPr>
          <p:cNvGraphicFramePr>
            <a:graphicFrameLocks noChangeAspect="1"/>
          </p:cNvGraphicFramePr>
          <p:nvPr/>
        </p:nvGraphicFramePr>
        <p:xfrm>
          <a:off x="5105400" y="4114800"/>
          <a:ext cx="2533650" cy="609600"/>
        </p:xfrm>
        <a:graphic>
          <a:graphicData uri="http://schemas.openxmlformats.org/presentationml/2006/ole">
            <mc:AlternateContent xmlns:mc="http://schemas.openxmlformats.org/markup-compatibility/2006">
              <mc:Choice xmlns:v="urn:schemas-microsoft-com:vml" Requires="v">
                <p:oleObj spid="_x0000_s98375" r:id="rId5" imgW="1003355" imgH="241295" progId="Equation.KSEE3">
                  <p:embed/>
                </p:oleObj>
              </mc:Choice>
              <mc:Fallback>
                <p:oleObj r:id="rId5" imgW="1003355" imgH="241295" progId="Equation.KSEE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4114800"/>
                        <a:ext cx="2533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8312" name="Text Box 8"/>
          <p:cNvSpPr txBox="1">
            <a:spLocks noChangeArrowheads="1"/>
          </p:cNvSpPr>
          <p:nvPr/>
        </p:nvSpPr>
        <p:spPr bwMode="auto">
          <a:xfrm>
            <a:off x="9296400" y="4114800"/>
            <a:ext cx="1200150" cy="396875"/>
          </a:xfrm>
          <a:prstGeom prst="rect">
            <a:avLst/>
          </a:prstGeom>
          <a:noFill/>
          <a:ln w="9525">
            <a:noFill/>
            <a:miter lim="800000"/>
            <a:headEnd/>
            <a:tailEnd/>
          </a:ln>
        </p:spPr>
        <p:txBody>
          <a:bodyPr wrap="none">
            <a:spAutoFit/>
          </a:bodyPr>
          <a:lstStyle/>
          <a:p>
            <a:pPr>
              <a:buFont typeface="Arial" pitchFamily="34" charset="0"/>
              <a:buNone/>
            </a:pPr>
            <a:r>
              <a:rPr lang="zh-CN" altLang="en-US" sz="2000"/>
              <a:t>（维数）</a:t>
            </a:r>
          </a:p>
        </p:txBody>
      </p:sp>
      <p:graphicFrame>
        <p:nvGraphicFramePr>
          <p:cNvPr id="98313" name="Object 9"/>
          <p:cNvGraphicFramePr>
            <a:graphicFrameLocks/>
          </p:cNvGraphicFramePr>
          <p:nvPr/>
        </p:nvGraphicFramePr>
        <p:xfrm>
          <a:off x="2286000" y="4953000"/>
          <a:ext cx="7010400" cy="1668463"/>
        </p:xfrm>
        <a:graphic>
          <a:graphicData uri="http://schemas.openxmlformats.org/presentationml/2006/ole">
            <mc:AlternateContent xmlns:mc="http://schemas.openxmlformats.org/markup-compatibility/2006">
              <mc:Choice xmlns:v="urn:schemas-microsoft-com:vml" Requires="v">
                <p:oleObj spid="_x0000_s98376" r:id="rId7" imgW="5514286" imgH="1438095" progId="Paint.Picture">
                  <p:embed/>
                </p:oleObj>
              </mc:Choice>
              <mc:Fallback>
                <p:oleObj r:id="rId7" imgW="5514286" imgH="1438095" progId="Paint.Picture">
                  <p:embed/>
                  <p:pic>
                    <p:nvPicPr>
                      <p:cNvPr id="0"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4953000"/>
                        <a:ext cx="7010400"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smtClean="0">
                <a:ea typeface="宋体" pitchFamily="2" charset="-122"/>
              </a:rPr>
              <a:t>RBM</a:t>
            </a:r>
          </a:p>
        </p:txBody>
      </p:sp>
      <p:sp>
        <p:nvSpPr>
          <p:cNvPr id="99331" name="Rectangle 3"/>
          <p:cNvSpPr>
            <a:spLocks noGrp="1" noChangeArrowheads="1"/>
          </p:cNvSpPr>
          <p:nvPr>
            <p:ph idx="1"/>
          </p:nvPr>
        </p:nvSpPr>
        <p:spPr/>
        <p:txBody>
          <a:bodyPr/>
          <a:lstStyle/>
          <a:p>
            <a:pPr eaLnBrk="1" hangingPunct="1"/>
            <a:r>
              <a:rPr lang="zh-CN" altLang="en-US" smtClean="0">
                <a:ea typeface="宋体" pitchFamily="2" charset="-122"/>
              </a:rPr>
              <a:t>CD-1算法</a:t>
            </a:r>
          </a:p>
        </p:txBody>
      </p:sp>
      <p:pic>
        <p:nvPicPr>
          <p:cNvPr id="99332" name="Picture 4"/>
          <p:cNvPicPr>
            <a:picLocks noChangeAspect="1" noChangeArrowheads="1"/>
          </p:cNvPicPr>
          <p:nvPr/>
        </p:nvPicPr>
        <p:blipFill>
          <a:blip r:embed="rId2" cstate="print"/>
          <a:srcRect/>
          <a:stretch>
            <a:fillRect/>
          </a:stretch>
        </p:blipFill>
        <p:spPr bwMode="auto">
          <a:xfrm>
            <a:off x="2895600" y="1143000"/>
            <a:ext cx="7391400" cy="5567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zh-CN" smtClean="0">
                <a:ea typeface="宋体" pitchFamily="2" charset="-122"/>
              </a:rPr>
              <a:t>Deep Belief Networks(DBNs)</a:t>
            </a:r>
          </a:p>
        </p:txBody>
      </p:sp>
      <p:sp>
        <p:nvSpPr>
          <p:cNvPr id="102403" name="Rectangle 3"/>
          <p:cNvSpPr>
            <a:spLocks noGrp="1" noChangeArrowheads="1"/>
          </p:cNvSpPr>
          <p:nvPr>
            <p:ph idx="1"/>
          </p:nvPr>
        </p:nvSpPr>
        <p:spPr>
          <a:xfrm>
            <a:off x="406400" y="1397000"/>
            <a:ext cx="8662988" cy="4729163"/>
          </a:xfrm>
        </p:spPr>
        <p:txBody>
          <a:bodyPr/>
          <a:lstStyle/>
          <a:p>
            <a:pPr eaLnBrk="1" hangingPunct="1"/>
            <a:r>
              <a:rPr lang="zh-CN" altLang="en-US" smtClean="0">
                <a:ea typeface="宋体" pitchFamily="2" charset="-122"/>
              </a:rPr>
              <a:t>概率生成模型</a:t>
            </a:r>
          </a:p>
          <a:p>
            <a:pPr eaLnBrk="1" hangingPunct="1"/>
            <a:r>
              <a:rPr lang="zh-CN" altLang="en-US" smtClean="0">
                <a:ea typeface="宋体" pitchFamily="2" charset="-122"/>
              </a:rPr>
              <a:t>深层结构——多层</a:t>
            </a:r>
          </a:p>
          <a:p>
            <a:pPr eaLnBrk="1" hangingPunct="1"/>
            <a:r>
              <a:rPr lang="zh-CN" altLang="en-US" smtClean="0">
                <a:ea typeface="宋体" pitchFamily="2" charset="-122"/>
              </a:rPr>
              <a:t>非监督的预学习提供了网络好的初始化</a:t>
            </a:r>
          </a:p>
          <a:p>
            <a:pPr lvl="1" eaLnBrk="1" hangingPunct="1"/>
            <a:r>
              <a:rPr lang="zh-CN" altLang="en-US" smtClean="0">
                <a:ea typeface="宋体" pitchFamily="2" charset="-122"/>
              </a:rPr>
              <a:t>maximizing the lower-bound of the log-likelihood of the data</a:t>
            </a:r>
          </a:p>
          <a:p>
            <a:pPr eaLnBrk="1" hangingPunct="1"/>
            <a:r>
              <a:rPr lang="zh-CN" altLang="en-US" smtClean="0">
                <a:ea typeface="宋体" pitchFamily="2" charset="-122"/>
              </a:rPr>
              <a:t>监督微调(fine-tuning)</a:t>
            </a:r>
          </a:p>
          <a:p>
            <a:pPr lvl="1" eaLnBrk="1" hangingPunct="1"/>
            <a:r>
              <a:rPr lang="zh-CN" altLang="en-US" smtClean="0">
                <a:ea typeface="宋体" pitchFamily="2" charset="-122"/>
              </a:rPr>
              <a:t>Generative: Up-down algorithm</a:t>
            </a:r>
          </a:p>
          <a:p>
            <a:pPr lvl="1" eaLnBrk="1" hangingPunct="1"/>
            <a:r>
              <a:rPr lang="zh-CN" altLang="en-US" smtClean="0">
                <a:ea typeface="宋体" pitchFamily="2" charset="-122"/>
              </a:rPr>
              <a:t>Discriminative: backpropagation</a:t>
            </a:r>
          </a:p>
        </p:txBody>
      </p:sp>
      <p:pic>
        <p:nvPicPr>
          <p:cNvPr id="102404" name="Picture 4"/>
          <p:cNvPicPr>
            <a:picLocks noChangeAspect="1" noChangeArrowheads="1"/>
          </p:cNvPicPr>
          <p:nvPr/>
        </p:nvPicPr>
        <p:blipFill>
          <a:blip r:embed="rId2" cstate="print"/>
          <a:srcRect/>
          <a:stretch>
            <a:fillRect/>
          </a:stretch>
        </p:blipFill>
        <p:spPr bwMode="auto">
          <a:xfrm>
            <a:off x="8839200" y="1828800"/>
            <a:ext cx="2843213"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mtClean="0">
                <a:ea typeface="宋体" pitchFamily="2" charset="-122"/>
              </a:rPr>
              <a:t>DBN结构</a:t>
            </a:r>
          </a:p>
        </p:txBody>
      </p:sp>
      <p:sp>
        <p:nvSpPr>
          <p:cNvPr id="103427" name="Rectangle 3"/>
          <p:cNvSpPr>
            <a:spLocks noGrp="1" noChangeArrowheads="1"/>
          </p:cNvSpPr>
          <p:nvPr>
            <p:ph idx="1"/>
          </p:nvPr>
        </p:nvSpPr>
        <p:spPr/>
        <p:txBody>
          <a:bodyPr/>
          <a:lstStyle/>
          <a:p>
            <a:pPr eaLnBrk="1" hangingPunct="1"/>
            <a:endParaRPr lang="zh-CN" altLang="zh-CN" smtClean="0">
              <a:ea typeface="宋体" pitchFamily="2" charset="-122"/>
            </a:endParaRPr>
          </a:p>
        </p:txBody>
      </p:sp>
      <p:graphicFrame>
        <p:nvGraphicFramePr>
          <p:cNvPr id="103428" name="Object 4"/>
          <p:cNvGraphicFramePr>
            <a:graphicFrameLocks/>
          </p:cNvGraphicFramePr>
          <p:nvPr/>
        </p:nvGraphicFramePr>
        <p:xfrm>
          <a:off x="1600200" y="1371600"/>
          <a:ext cx="7978775" cy="4918075"/>
        </p:xfrm>
        <a:graphic>
          <a:graphicData uri="http://schemas.openxmlformats.org/presentationml/2006/ole">
            <mc:AlternateContent xmlns:mc="http://schemas.openxmlformats.org/markup-compatibility/2006">
              <mc:Choice xmlns:v="urn:schemas-microsoft-com:vml" Requires="v">
                <p:oleObj spid="_x0000_s103449" r:id="rId3" imgW="7973538" imgH="4915586" progId="Paint.Picture">
                  <p:embed/>
                </p:oleObj>
              </mc:Choice>
              <mc:Fallback>
                <p:oleObj r:id="rId3" imgW="7973538" imgH="4915586" progId="Paint.Picture">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0"/>
                        <a:ext cx="7978775"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429" name="Text Box 5"/>
          <p:cNvSpPr txBox="1">
            <a:spLocks noChangeArrowheads="1"/>
          </p:cNvSpPr>
          <p:nvPr/>
        </p:nvSpPr>
        <p:spPr bwMode="auto">
          <a:xfrm>
            <a:off x="9829800" y="6096000"/>
            <a:ext cx="2209800" cy="365125"/>
          </a:xfrm>
          <a:prstGeom prst="rect">
            <a:avLst/>
          </a:prstGeom>
          <a:noFill/>
          <a:ln w="9525">
            <a:noFill/>
            <a:miter lim="800000"/>
            <a:headEnd/>
            <a:tailEnd/>
          </a:ln>
        </p:spPr>
        <p:txBody>
          <a:bodyPr>
            <a:spAutoFit/>
          </a:bodyPr>
          <a:lstStyle/>
          <a:p>
            <a:pPr>
              <a:buFont typeface="Arial" pitchFamily="34" charset="0"/>
              <a:buNone/>
            </a:pPr>
            <a:r>
              <a:rPr lang="zh-CN" altLang="zh-CN"/>
              <a:t>Hinton et al., 2006</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zh-CN" smtClean="0">
                <a:ea typeface="宋体" pitchFamily="2" charset="-122"/>
              </a:rPr>
              <a:t>DBN Greedy training</a:t>
            </a:r>
          </a:p>
        </p:txBody>
      </p:sp>
      <p:sp>
        <p:nvSpPr>
          <p:cNvPr id="104451" name="Rectangle 3"/>
          <p:cNvSpPr>
            <a:spLocks noGrp="1" noChangeArrowheads="1"/>
          </p:cNvSpPr>
          <p:nvPr>
            <p:ph idx="1"/>
          </p:nvPr>
        </p:nvSpPr>
        <p:spPr>
          <a:xfrm>
            <a:off x="406400" y="1397000"/>
            <a:ext cx="5386388" cy="4729163"/>
          </a:xfrm>
        </p:spPr>
        <p:txBody>
          <a:bodyPr/>
          <a:lstStyle/>
          <a:p>
            <a:pPr eaLnBrk="1" hangingPunct="1"/>
            <a:r>
              <a:rPr lang="zh-CN" altLang="en-US" smtClean="0">
                <a:ea typeface="宋体" pitchFamily="2" charset="-122"/>
              </a:rPr>
              <a:t>第一步</a:t>
            </a:r>
          </a:p>
          <a:p>
            <a:pPr lvl="1" eaLnBrk="1" hangingPunct="1"/>
            <a:r>
              <a:rPr lang="zh-CN" altLang="en-US" smtClean="0">
                <a:ea typeface="宋体" pitchFamily="2" charset="-122"/>
              </a:rPr>
              <a:t>Construct an RBM with an input layer v and a hidden layer h</a:t>
            </a:r>
          </a:p>
          <a:p>
            <a:pPr lvl="1" eaLnBrk="1" hangingPunct="1"/>
            <a:r>
              <a:rPr lang="zh-CN" altLang="en-US" smtClean="0">
                <a:ea typeface="宋体" pitchFamily="2" charset="-122"/>
              </a:rPr>
              <a:t>Train the RBM</a:t>
            </a:r>
          </a:p>
        </p:txBody>
      </p:sp>
      <p:pic>
        <p:nvPicPr>
          <p:cNvPr id="104452" name="Picture 4"/>
          <p:cNvPicPr>
            <a:picLocks noChangeAspect="1" noChangeArrowheads="1"/>
          </p:cNvPicPr>
          <p:nvPr/>
        </p:nvPicPr>
        <p:blipFill>
          <a:blip r:embed="rId2" cstate="print"/>
          <a:srcRect/>
          <a:stretch>
            <a:fillRect/>
          </a:stretch>
        </p:blipFill>
        <p:spPr bwMode="auto">
          <a:xfrm>
            <a:off x="6781800" y="4114800"/>
            <a:ext cx="426720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ea typeface="宋体" pitchFamily="2" charset="-122"/>
              </a:rPr>
              <a:t>生物学启示</a:t>
            </a:r>
          </a:p>
        </p:txBody>
      </p:sp>
      <p:sp>
        <p:nvSpPr>
          <p:cNvPr id="34819" name="Rectangle 3"/>
          <p:cNvSpPr>
            <a:spLocks noGrp="1" noChangeArrowheads="1"/>
          </p:cNvSpPr>
          <p:nvPr>
            <p:ph idx="1"/>
          </p:nvPr>
        </p:nvSpPr>
        <p:spPr>
          <a:xfrm>
            <a:off x="406400" y="1397000"/>
            <a:ext cx="6832600" cy="4729163"/>
          </a:xfrm>
        </p:spPr>
        <p:txBody>
          <a:bodyPr/>
          <a:lstStyle/>
          <a:p>
            <a:pPr eaLnBrk="1" hangingPunct="1"/>
            <a:r>
              <a:rPr lang="zh-CN" altLang="en-US" dirty="0" smtClean="0">
                <a:ea typeface="宋体" pitchFamily="2" charset="-122"/>
              </a:rPr>
              <a:t>人脑视觉机理</a:t>
            </a:r>
          </a:p>
          <a:p>
            <a:pPr lvl="1" eaLnBrk="1" hangingPunct="1"/>
            <a:r>
              <a:rPr lang="zh-CN" altLang="en-US" dirty="0" smtClean="0">
                <a:ea typeface="宋体" pitchFamily="2" charset="-122"/>
              </a:rPr>
              <a:t>“视觉系统的信息处理”：可视皮层是分级的</a:t>
            </a:r>
          </a:p>
          <a:p>
            <a:pPr lvl="1" eaLnBrk="1" hangingPunct="1"/>
            <a:r>
              <a:rPr lang="zh-CN" altLang="en-US" dirty="0" smtClean="0">
                <a:ea typeface="宋体" pitchFamily="2" charset="-122"/>
              </a:rPr>
              <a:t>神经-中枢-大脑的工作过程，或许是一个不断迭代、不断抽象的过程。</a:t>
            </a:r>
          </a:p>
          <a:p>
            <a:pPr lvl="2" eaLnBrk="1" hangingPunct="1"/>
            <a:r>
              <a:rPr lang="zh-CN" altLang="en-US" dirty="0" smtClean="0">
                <a:ea typeface="宋体" pitchFamily="2" charset="-122"/>
              </a:rPr>
              <a:t>从原始信号，做低级抽象，逐渐向高级抽象迭代。人类的逻辑思维，经常使用高度抽象的概念。</a:t>
            </a:r>
          </a:p>
        </p:txBody>
      </p:sp>
      <p:pic>
        <p:nvPicPr>
          <p:cNvPr id="34820" name="图片 67" descr="IMG_256"/>
          <p:cNvPicPr>
            <a:picLocks noChangeAspect="1" noChangeArrowheads="1"/>
          </p:cNvPicPr>
          <p:nvPr/>
        </p:nvPicPr>
        <p:blipFill>
          <a:blip r:embed="rId3" cstate="print"/>
          <a:srcRect/>
          <a:stretch>
            <a:fillRect/>
          </a:stretch>
        </p:blipFill>
        <p:spPr bwMode="auto">
          <a:xfrm>
            <a:off x="7391400" y="2971800"/>
            <a:ext cx="45212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zh-CN" altLang="zh-CN" smtClean="0">
                <a:ea typeface="宋体" pitchFamily="2" charset="-122"/>
              </a:rPr>
              <a:t>DBN Greedy training</a:t>
            </a:r>
          </a:p>
        </p:txBody>
      </p:sp>
      <p:sp>
        <p:nvSpPr>
          <p:cNvPr id="105475" name="Rectangle 3"/>
          <p:cNvSpPr>
            <a:spLocks noGrp="1" noChangeArrowheads="1"/>
          </p:cNvSpPr>
          <p:nvPr>
            <p:ph idx="1"/>
          </p:nvPr>
        </p:nvSpPr>
        <p:spPr>
          <a:xfrm>
            <a:off x="406400" y="1397000"/>
            <a:ext cx="5614988" cy="4729163"/>
          </a:xfrm>
        </p:spPr>
        <p:txBody>
          <a:bodyPr/>
          <a:lstStyle/>
          <a:p>
            <a:pPr eaLnBrk="1" hangingPunct="1"/>
            <a:r>
              <a:rPr lang="zh-CN" altLang="en-US" smtClean="0">
                <a:ea typeface="宋体" pitchFamily="2" charset="-122"/>
              </a:rPr>
              <a:t>第二步</a:t>
            </a:r>
          </a:p>
          <a:p>
            <a:pPr lvl="1" eaLnBrk="1" hangingPunct="1"/>
            <a:r>
              <a:rPr lang="zh-CN" altLang="en-US" smtClean="0">
                <a:ea typeface="宋体" pitchFamily="2" charset="-122"/>
              </a:rPr>
              <a:t>Stack another hidden layer on top of the RBM to form a new RBM</a:t>
            </a:r>
          </a:p>
          <a:p>
            <a:pPr lvl="1" eaLnBrk="1" hangingPunct="1"/>
            <a:r>
              <a:rPr lang="zh-CN" altLang="en-US" smtClean="0">
                <a:ea typeface="宋体" pitchFamily="2" charset="-122"/>
              </a:rPr>
              <a:t>Fix  W</a:t>
            </a:r>
            <a:r>
              <a:rPr lang="zh-CN" altLang="en-US" baseline="30000" smtClean="0">
                <a:ea typeface="宋体" pitchFamily="2" charset="-122"/>
              </a:rPr>
              <a:t>1</a:t>
            </a:r>
            <a:r>
              <a:rPr lang="zh-CN" altLang="en-US" smtClean="0">
                <a:ea typeface="宋体" pitchFamily="2" charset="-122"/>
              </a:rPr>
              <a:t>, sample h</a:t>
            </a:r>
            <a:r>
              <a:rPr lang="zh-CN" altLang="en-US" baseline="30000" smtClean="0">
                <a:ea typeface="宋体" pitchFamily="2" charset="-122"/>
              </a:rPr>
              <a:t>1</a:t>
            </a:r>
            <a:r>
              <a:rPr lang="zh-CN" altLang="en-US" smtClean="0">
                <a:ea typeface="宋体" pitchFamily="2" charset="-122"/>
              </a:rPr>
              <a:t> from Q(h</a:t>
            </a:r>
            <a:r>
              <a:rPr lang="zh-CN" altLang="en-US" baseline="30000" smtClean="0">
                <a:ea typeface="宋体" pitchFamily="2" charset="-122"/>
              </a:rPr>
              <a:t>1</a:t>
            </a:r>
            <a:r>
              <a:rPr lang="zh-CN" altLang="en-US" smtClean="0">
                <a:ea typeface="宋体" pitchFamily="2" charset="-122"/>
              </a:rPr>
              <a:t>|v) as input. Train W</a:t>
            </a:r>
            <a:r>
              <a:rPr lang="zh-CN" altLang="en-US" baseline="30000" smtClean="0">
                <a:ea typeface="宋体" pitchFamily="2" charset="-122"/>
              </a:rPr>
              <a:t>2 </a:t>
            </a:r>
            <a:r>
              <a:rPr lang="zh-CN" altLang="en-US" smtClean="0">
                <a:ea typeface="宋体" pitchFamily="2" charset="-122"/>
              </a:rPr>
              <a:t>as RBM.</a:t>
            </a:r>
          </a:p>
        </p:txBody>
      </p:sp>
      <p:graphicFrame>
        <p:nvGraphicFramePr>
          <p:cNvPr id="105476" name="Object 4"/>
          <p:cNvGraphicFramePr>
            <a:graphicFrameLocks/>
          </p:cNvGraphicFramePr>
          <p:nvPr/>
        </p:nvGraphicFramePr>
        <p:xfrm>
          <a:off x="5943600" y="2971800"/>
          <a:ext cx="5334000" cy="3336925"/>
        </p:xfrm>
        <a:graphic>
          <a:graphicData uri="http://schemas.openxmlformats.org/presentationml/2006/ole">
            <mc:AlternateContent xmlns:mc="http://schemas.openxmlformats.org/markup-compatibility/2006">
              <mc:Choice xmlns:v="urn:schemas-microsoft-com:vml" Requires="v">
                <p:oleObj spid="_x0000_s105497" r:id="rId3" imgW="5106113" imgH="3258005" progId="Paint.Picture">
                  <p:embed/>
                </p:oleObj>
              </mc:Choice>
              <mc:Fallback>
                <p:oleObj r:id="rId3" imgW="5106113" imgH="3258005" progId="Paint.Picture">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971800"/>
                        <a:ext cx="53340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zh-CN" smtClean="0">
                <a:ea typeface="宋体" pitchFamily="2" charset="-122"/>
              </a:rPr>
              <a:t>DBN Greedy training</a:t>
            </a:r>
          </a:p>
        </p:txBody>
      </p:sp>
      <p:sp>
        <p:nvSpPr>
          <p:cNvPr id="106499" name="Rectangle 3"/>
          <p:cNvSpPr>
            <a:spLocks noGrp="1" noChangeArrowheads="1"/>
          </p:cNvSpPr>
          <p:nvPr>
            <p:ph idx="1"/>
          </p:nvPr>
        </p:nvSpPr>
        <p:spPr>
          <a:xfrm>
            <a:off x="406400" y="1397000"/>
            <a:ext cx="5691188" cy="4729163"/>
          </a:xfrm>
        </p:spPr>
        <p:txBody>
          <a:bodyPr/>
          <a:lstStyle/>
          <a:p>
            <a:pPr eaLnBrk="1" hangingPunct="1"/>
            <a:r>
              <a:rPr lang="zh-CN" altLang="en-US" smtClean="0">
                <a:ea typeface="宋体" pitchFamily="2" charset="-122"/>
              </a:rPr>
              <a:t>第三步</a:t>
            </a:r>
          </a:p>
          <a:p>
            <a:pPr lvl="1" eaLnBrk="1" hangingPunct="1"/>
            <a:r>
              <a:rPr lang="zh-CN" altLang="en-US" smtClean="0">
                <a:ea typeface="宋体" pitchFamily="2" charset="-122"/>
              </a:rPr>
              <a:t>Continue to stack layers on top of the network, train it as previous step, with sample sampled from Q(h</a:t>
            </a:r>
            <a:r>
              <a:rPr lang="zh-CN" altLang="en-US" baseline="30000" smtClean="0">
                <a:ea typeface="宋体" pitchFamily="2" charset="-122"/>
              </a:rPr>
              <a:t>2</a:t>
            </a:r>
            <a:r>
              <a:rPr lang="zh-CN" altLang="en-US" smtClean="0">
                <a:ea typeface="宋体" pitchFamily="2" charset="-122"/>
              </a:rPr>
              <a:t>|h</a:t>
            </a:r>
            <a:r>
              <a:rPr lang="zh-CN" altLang="en-US" baseline="30000" smtClean="0">
                <a:ea typeface="宋体" pitchFamily="2" charset="-122"/>
              </a:rPr>
              <a:t>1</a:t>
            </a:r>
            <a:r>
              <a:rPr lang="zh-CN" altLang="en-US" smtClean="0">
                <a:ea typeface="宋体" pitchFamily="2" charset="-122"/>
              </a:rPr>
              <a:t>)</a:t>
            </a:r>
          </a:p>
          <a:p>
            <a:pPr lvl="1" eaLnBrk="1" hangingPunct="1"/>
            <a:endParaRPr lang="zh-CN" altLang="en-US" smtClean="0">
              <a:ea typeface="宋体" pitchFamily="2" charset="-122"/>
            </a:endParaRPr>
          </a:p>
          <a:p>
            <a:pPr eaLnBrk="1" hangingPunct="1"/>
            <a:r>
              <a:rPr lang="zh-CN" altLang="en-US" smtClean="0">
                <a:ea typeface="宋体" pitchFamily="2" charset="-122"/>
              </a:rPr>
              <a:t>And so on…</a:t>
            </a:r>
          </a:p>
        </p:txBody>
      </p:sp>
      <p:graphicFrame>
        <p:nvGraphicFramePr>
          <p:cNvPr id="106500" name="Object 4"/>
          <p:cNvGraphicFramePr>
            <a:graphicFrameLocks/>
          </p:cNvGraphicFramePr>
          <p:nvPr/>
        </p:nvGraphicFramePr>
        <p:xfrm>
          <a:off x="5638800" y="1524000"/>
          <a:ext cx="5791200" cy="4679950"/>
        </p:xfrm>
        <a:graphic>
          <a:graphicData uri="http://schemas.openxmlformats.org/presentationml/2006/ole">
            <mc:AlternateContent xmlns:mc="http://schemas.openxmlformats.org/markup-compatibility/2006">
              <mc:Choice xmlns:v="urn:schemas-microsoft-com:vml" Requires="v">
                <p:oleObj spid="_x0000_s106521" r:id="rId3" imgW="5315692" imgH="4371429" progId="Paint.Picture">
                  <p:embed/>
                </p:oleObj>
              </mc:Choice>
              <mc:Fallback>
                <p:oleObj r:id="rId3" imgW="5315692" imgH="4371429" progId="Paint.Picture">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524000"/>
                        <a:ext cx="57912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smtClean="0">
                <a:ea typeface="宋体" pitchFamily="2" charset="-122"/>
              </a:rPr>
              <a:t>Fine-tuning</a:t>
            </a:r>
          </a:p>
        </p:txBody>
      </p:sp>
      <p:sp>
        <p:nvSpPr>
          <p:cNvPr id="107523" name="Rectangle 3"/>
          <p:cNvSpPr>
            <a:spLocks noGrp="1" noChangeArrowheads="1"/>
          </p:cNvSpPr>
          <p:nvPr>
            <p:ph idx="1"/>
          </p:nvPr>
        </p:nvSpPr>
        <p:spPr/>
        <p:txBody>
          <a:bodyPr/>
          <a:lstStyle/>
          <a:p>
            <a:pPr eaLnBrk="1" hangingPunct="1"/>
            <a:r>
              <a:rPr lang="zh-CN" altLang="zh-CN" smtClean="0">
                <a:ea typeface="宋体" pitchFamily="2" charset="-122"/>
              </a:rPr>
              <a:t>Training for classification</a:t>
            </a:r>
          </a:p>
        </p:txBody>
      </p:sp>
      <p:pic>
        <p:nvPicPr>
          <p:cNvPr id="107524" name="Picture 4"/>
          <p:cNvPicPr>
            <a:picLocks noChangeAspect="1" noChangeArrowheads="1"/>
          </p:cNvPicPr>
          <p:nvPr/>
        </p:nvPicPr>
        <p:blipFill>
          <a:blip r:embed="rId2" cstate="print"/>
          <a:srcRect/>
          <a:stretch>
            <a:fillRect/>
          </a:stretch>
        </p:blipFill>
        <p:spPr bwMode="auto">
          <a:xfrm>
            <a:off x="6096000" y="1219200"/>
            <a:ext cx="3962400" cy="5235575"/>
          </a:xfrm>
          <a:prstGeom prst="rect">
            <a:avLst/>
          </a:prstGeom>
          <a:noFill/>
          <a:ln w="9525">
            <a:noFill/>
            <a:miter lim="800000"/>
            <a:headEnd/>
            <a:tailEnd/>
          </a:ln>
        </p:spPr>
      </p:pic>
      <p:pic>
        <p:nvPicPr>
          <p:cNvPr id="107525" name="Picture 5"/>
          <p:cNvPicPr>
            <a:picLocks noChangeAspect="1" noChangeArrowheads="1"/>
          </p:cNvPicPr>
          <p:nvPr/>
        </p:nvPicPr>
        <p:blipFill>
          <a:blip r:embed="rId3" cstate="print"/>
          <a:srcRect/>
          <a:stretch>
            <a:fillRect/>
          </a:stretch>
        </p:blipFill>
        <p:spPr bwMode="auto">
          <a:xfrm>
            <a:off x="3276600" y="5029200"/>
            <a:ext cx="2684463" cy="102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mtClean="0">
                <a:ea typeface="宋体" pitchFamily="2" charset="-122"/>
              </a:rPr>
              <a:t>DBN识别手写数字</a:t>
            </a:r>
          </a:p>
        </p:txBody>
      </p:sp>
      <p:pic>
        <p:nvPicPr>
          <p:cNvPr id="110595" name="Picture 2"/>
          <p:cNvPicPr>
            <a:picLocks noChangeAspect="1" noChangeArrowheads="1"/>
          </p:cNvPicPr>
          <p:nvPr/>
        </p:nvPicPr>
        <p:blipFill>
          <a:blip r:embed="rId2" cstate="print"/>
          <a:srcRect/>
          <a:stretch>
            <a:fillRect/>
          </a:stretch>
        </p:blipFill>
        <p:spPr bwMode="auto">
          <a:xfrm>
            <a:off x="444500" y="1789113"/>
            <a:ext cx="7924800" cy="4238625"/>
          </a:xfrm>
          <a:prstGeom prst="rect">
            <a:avLst/>
          </a:prstGeom>
          <a:noFill/>
          <a:ln w="9525">
            <a:noFill/>
            <a:miter lim="800000"/>
            <a:headEnd/>
            <a:tailEnd/>
          </a:ln>
        </p:spPr>
      </p:pic>
      <p:sp>
        <p:nvSpPr>
          <p:cNvPr id="97284" name="椭圆 3"/>
          <p:cNvSpPr>
            <a:spLocks noChangeArrowheads="1"/>
          </p:cNvSpPr>
          <p:nvPr/>
        </p:nvSpPr>
        <p:spPr bwMode="auto">
          <a:xfrm>
            <a:off x="5491163" y="4354513"/>
            <a:ext cx="5472112" cy="1025525"/>
          </a:xfrm>
          <a:prstGeom prst="ellipse">
            <a:avLst/>
          </a:prstGeom>
          <a:noFill/>
          <a:ln w="9525">
            <a:solidFill>
              <a:srgbClr val="3366FF"/>
            </a:solidFill>
            <a:prstDash val="lgDash"/>
            <a:bevel/>
            <a:headEnd/>
            <a:tailEnd/>
          </a:ln>
        </p:spPr>
        <p:txBody>
          <a:bodyPr/>
          <a:lstStyle/>
          <a:p>
            <a:pPr eaLnBrk="1" hangingPunct="1">
              <a:buFont typeface="Arial" pitchFamily="34" charset="0"/>
              <a:buNone/>
            </a:pPr>
            <a:endParaRPr lang="zh-CN" altLang="en-US"/>
          </a:p>
        </p:txBody>
      </p:sp>
      <p:sp>
        <p:nvSpPr>
          <p:cNvPr id="97285" name="TextBox 4"/>
          <p:cNvSpPr txBox="1">
            <a:spLocks noChangeArrowheads="1"/>
          </p:cNvSpPr>
          <p:nvPr/>
        </p:nvSpPr>
        <p:spPr bwMode="auto">
          <a:xfrm>
            <a:off x="7412038" y="4722813"/>
            <a:ext cx="3455987" cy="366712"/>
          </a:xfrm>
          <a:prstGeom prst="rect">
            <a:avLst/>
          </a:prstGeom>
          <a:noFill/>
          <a:ln w="9525">
            <a:noFill/>
            <a:miter lim="800000"/>
            <a:headEnd/>
            <a:tailEnd/>
          </a:ln>
        </p:spPr>
        <p:txBody>
          <a:bodyPr>
            <a:spAutoFit/>
          </a:bodyPr>
          <a:lstStyle/>
          <a:p>
            <a:pPr eaLnBrk="1" hangingPunct="1">
              <a:buFont typeface="Arial" pitchFamily="34" charset="0"/>
              <a:buNone/>
            </a:pPr>
            <a:r>
              <a:rPr lang="zh-CN" altLang="en-US">
                <a:solidFill>
                  <a:srgbClr val="FF0000"/>
                </a:solidFill>
              </a:rPr>
              <a:t>待识别数字的黑白位图</a:t>
            </a:r>
          </a:p>
        </p:txBody>
      </p:sp>
      <p:sp>
        <p:nvSpPr>
          <p:cNvPr id="97286" name="椭圆 12"/>
          <p:cNvSpPr>
            <a:spLocks noChangeArrowheads="1"/>
          </p:cNvSpPr>
          <p:nvPr/>
        </p:nvSpPr>
        <p:spPr bwMode="auto">
          <a:xfrm>
            <a:off x="8366125" y="2995613"/>
            <a:ext cx="2500313" cy="512762"/>
          </a:xfrm>
          <a:prstGeom prst="ellipse">
            <a:avLst/>
          </a:prstGeom>
          <a:solidFill>
            <a:srgbClr val="FFFFCC"/>
          </a:solidFill>
          <a:ln w="9525">
            <a:solidFill>
              <a:srgbClr val="3366FF"/>
            </a:solidFill>
            <a:prstDash val="lgDash"/>
            <a:bevel/>
            <a:headEnd/>
            <a:tailEnd/>
          </a:ln>
        </p:spPr>
        <p:txBody>
          <a:bodyPr/>
          <a:lstStyle/>
          <a:p>
            <a:pPr eaLnBrk="1" hangingPunct="1">
              <a:buFont typeface="Arial" pitchFamily="34" charset="0"/>
              <a:buNone/>
            </a:pPr>
            <a:endParaRPr lang="zh-CN" altLang="en-US"/>
          </a:p>
        </p:txBody>
      </p:sp>
      <p:sp>
        <p:nvSpPr>
          <p:cNvPr id="97287" name="TextBox 13"/>
          <p:cNvSpPr txBox="1">
            <a:spLocks noChangeArrowheads="1"/>
          </p:cNvSpPr>
          <p:nvPr/>
        </p:nvSpPr>
        <p:spPr bwMode="auto">
          <a:xfrm>
            <a:off x="8466138" y="3067050"/>
            <a:ext cx="2305050" cy="366713"/>
          </a:xfrm>
          <a:prstGeom prst="rect">
            <a:avLst/>
          </a:prstGeom>
          <a:noFill/>
          <a:ln w="9525">
            <a:noFill/>
            <a:miter lim="800000"/>
            <a:headEnd/>
            <a:tailEnd/>
          </a:ln>
        </p:spPr>
        <p:txBody>
          <a:bodyPr>
            <a:spAutoFit/>
          </a:bodyPr>
          <a:lstStyle/>
          <a:p>
            <a:pPr eaLnBrk="1" hangingPunct="1">
              <a:buFont typeface="Arial" pitchFamily="34" charset="0"/>
              <a:buNone/>
            </a:pPr>
            <a:r>
              <a:rPr lang="zh-CN" altLang="en-US">
                <a:solidFill>
                  <a:srgbClr val="00B050"/>
                </a:solidFill>
              </a:rPr>
              <a:t>隐性神经元</a:t>
            </a:r>
          </a:p>
        </p:txBody>
      </p:sp>
      <p:sp>
        <p:nvSpPr>
          <p:cNvPr id="97288" name="右大括号 5"/>
          <p:cNvSpPr>
            <a:spLocks/>
          </p:cNvSpPr>
          <p:nvPr/>
        </p:nvSpPr>
        <p:spPr bwMode="auto">
          <a:xfrm>
            <a:off x="7891463" y="2284413"/>
            <a:ext cx="338137" cy="1727200"/>
          </a:xfrm>
          <a:prstGeom prst="rightBrace">
            <a:avLst>
              <a:gd name="adj1" fmla="val 6149"/>
              <a:gd name="adj2" fmla="val 50000"/>
            </a:avLst>
          </a:prstGeom>
          <a:noFill/>
          <a:ln w="9525">
            <a:solidFill>
              <a:schemeClr val="tx1"/>
            </a:solidFill>
            <a:bevel/>
            <a:headEnd/>
            <a:tailEnd/>
          </a:ln>
        </p:spPr>
        <p:txBody>
          <a:bodyPr/>
          <a:lstStyle/>
          <a:p>
            <a:pPr eaLnBrk="1" hangingPunct="1">
              <a:buFont typeface="Arial" pitchFamily="34" charset="0"/>
              <a:buNone/>
            </a:pPr>
            <a:endParaRPr lang="zh-CN" altLang="en-US"/>
          </a:p>
        </p:txBody>
      </p:sp>
      <p:sp>
        <p:nvSpPr>
          <p:cNvPr id="97289" name="椭圆 15"/>
          <p:cNvSpPr>
            <a:spLocks noChangeArrowheads="1"/>
          </p:cNvSpPr>
          <p:nvPr/>
        </p:nvSpPr>
        <p:spPr bwMode="auto">
          <a:xfrm>
            <a:off x="3125788" y="3148013"/>
            <a:ext cx="2365375" cy="679450"/>
          </a:xfrm>
          <a:prstGeom prst="ellipse">
            <a:avLst/>
          </a:prstGeom>
          <a:noFill/>
          <a:ln w="9525">
            <a:solidFill>
              <a:srgbClr val="3366FF"/>
            </a:solidFill>
            <a:prstDash val="lgDash"/>
            <a:bevel/>
            <a:headEnd/>
            <a:tailEnd/>
          </a:ln>
        </p:spPr>
        <p:txBody>
          <a:bodyPr/>
          <a:lstStyle/>
          <a:p>
            <a:pPr eaLnBrk="1" hangingPunct="1">
              <a:buFont typeface="Arial" pitchFamily="34" charset="0"/>
              <a:buNone/>
            </a:pPr>
            <a:endParaRPr lang="zh-CN" altLang="en-US"/>
          </a:p>
        </p:txBody>
      </p:sp>
      <p:sp>
        <p:nvSpPr>
          <p:cNvPr id="97290" name="TextBox 16"/>
          <p:cNvSpPr txBox="1">
            <a:spLocks noChangeArrowheads="1"/>
          </p:cNvSpPr>
          <p:nvPr/>
        </p:nvSpPr>
        <p:spPr bwMode="auto">
          <a:xfrm>
            <a:off x="3357563" y="3435350"/>
            <a:ext cx="1941512" cy="366713"/>
          </a:xfrm>
          <a:prstGeom prst="rect">
            <a:avLst/>
          </a:prstGeom>
          <a:noFill/>
          <a:ln w="9525">
            <a:noFill/>
            <a:miter lim="800000"/>
            <a:headEnd/>
            <a:tailEnd/>
          </a:ln>
        </p:spPr>
        <p:txBody>
          <a:bodyPr>
            <a:spAutoFit/>
          </a:bodyPr>
          <a:lstStyle/>
          <a:p>
            <a:pPr eaLnBrk="1" hangingPunct="1">
              <a:buFont typeface="Arial" pitchFamily="34" charset="0"/>
              <a:buNone/>
            </a:pPr>
            <a:r>
              <a:rPr lang="zh-CN" altLang="en-US">
                <a:solidFill>
                  <a:srgbClr val="00B0F0"/>
                </a:solidFill>
              </a:rPr>
              <a:t>识别结果</a:t>
            </a:r>
          </a:p>
        </p:txBody>
      </p:sp>
      <p:sp>
        <p:nvSpPr>
          <p:cNvPr id="97291" name="矩形 6"/>
          <p:cNvSpPr>
            <a:spLocks noChangeArrowheads="1"/>
          </p:cNvSpPr>
          <p:nvPr/>
        </p:nvSpPr>
        <p:spPr bwMode="auto">
          <a:xfrm>
            <a:off x="8221663" y="1347788"/>
            <a:ext cx="2832100" cy="369887"/>
          </a:xfrm>
          <a:prstGeom prst="rect">
            <a:avLst/>
          </a:prstGeom>
          <a:noFill/>
          <a:ln w="9525">
            <a:solidFill>
              <a:schemeClr val="tx1"/>
            </a:solidFill>
            <a:prstDash val="lgDash"/>
            <a:miter lim="800000"/>
            <a:headEnd/>
            <a:tailEnd/>
          </a:ln>
        </p:spPr>
        <p:txBody>
          <a:bodyPr/>
          <a:lstStyle/>
          <a:p>
            <a:pPr eaLnBrk="1" hangingPunct="1">
              <a:buFont typeface="Arial" pitchFamily="34" charset="0"/>
              <a:buNone/>
            </a:pPr>
            <a:endParaRPr lang="zh-CN" altLang="en-US"/>
          </a:p>
        </p:txBody>
      </p:sp>
      <p:sp>
        <p:nvSpPr>
          <p:cNvPr id="97292" name="TextBox 7"/>
          <p:cNvSpPr txBox="1">
            <a:spLocks noChangeArrowheads="1"/>
          </p:cNvSpPr>
          <p:nvPr/>
        </p:nvSpPr>
        <p:spPr bwMode="auto">
          <a:xfrm>
            <a:off x="8174038" y="1347788"/>
            <a:ext cx="2887662" cy="366712"/>
          </a:xfrm>
          <a:prstGeom prst="rect">
            <a:avLst/>
          </a:prstGeom>
          <a:noFill/>
          <a:ln w="9525">
            <a:noFill/>
            <a:miter lim="800000"/>
            <a:headEnd/>
            <a:tailEnd/>
          </a:ln>
        </p:spPr>
        <p:txBody>
          <a:bodyPr>
            <a:spAutoFit/>
          </a:bodyPr>
          <a:lstStyle/>
          <a:p>
            <a:pPr eaLnBrk="1" hangingPunct="1">
              <a:buFont typeface="Arial" pitchFamily="34" charset="0"/>
              <a:buNone/>
            </a:pPr>
            <a:r>
              <a:rPr lang="zh-CN" altLang="en-US">
                <a:solidFill>
                  <a:srgbClr val="3366FF"/>
                </a:solidFill>
              </a:rPr>
              <a:t>关闭状态的神经元</a:t>
            </a:r>
          </a:p>
        </p:txBody>
      </p:sp>
      <p:sp>
        <p:nvSpPr>
          <p:cNvPr id="97293" name="矩形 21"/>
          <p:cNvSpPr>
            <a:spLocks noChangeArrowheads="1"/>
          </p:cNvSpPr>
          <p:nvPr/>
        </p:nvSpPr>
        <p:spPr bwMode="auto">
          <a:xfrm>
            <a:off x="8229600" y="2211388"/>
            <a:ext cx="2832100" cy="369887"/>
          </a:xfrm>
          <a:prstGeom prst="rect">
            <a:avLst/>
          </a:prstGeom>
          <a:noFill/>
          <a:ln w="9525">
            <a:solidFill>
              <a:schemeClr val="tx1"/>
            </a:solidFill>
            <a:prstDash val="lgDash"/>
            <a:miter lim="800000"/>
            <a:headEnd/>
            <a:tailEnd/>
          </a:ln>
        </p:spPr>
        <p:txBody>
          <a:bodyPr/>
          <a:lstStyle/>
          <a:p>
            <a:pPr eaLnBrk="1" hangingPunct="1">
              <a:buFont typeface="Arial" pitchFamily="34" charset="0"/>
              <a:buNone/>
            </a:pPr>
            <a:endParaRPr lang="zh-CN" altLang="en-US"/>
          </a:p>
        </p:txBody>
      </p:sp>
      <p:sp>
        <p:nvSpPr>
          <p:cNvPr id="97294" name="TextBox 22"/>
          <p:cNvSpPr txBox="1">
            <a:spLocks noChangeArrowheads="1"/>
          </p:cNvSpPr>
          <p:nvPr/>
        </p:nvSpPr>
        <p:spPr bwMode="auto">
          <a:xfrm>
            <a:off x="8180388" y="2211388"/>
            <a:ext cx="2886075" cy="366712"/>
          </a:xfrm>
          <a:prstGeom prst="rect">
            <a:avLst/>
          </a:prstGeom>
          <a:noFill/>
          <a:ln w="9525">
            <a:noFill/>
            <a:miter lim="800000"/>
            <a:headEnd/>
            <a:tailEnd/>
          </a:ln>
        </p:spPr>
        <p:txBody>
          <a:bodyPr>
            <a:spAutoFit/>
          </a:bodyPr>
          <a:lstStyle/>
          <a:p>
            <a:pPr eaLnBrk="1" hangingPunct="1">
              <a:buFont typeface="Arial" pitchFamily="34" charset="0"/>
              <a:buNone/>
            </a:pPr>
            <a:r>
              <a:rPr lang="zh-CN" altLang="en-US">
                <a:solidFill>
                  <a:srgbClr val="3366FF"/>
                </a:solidFill>
              </a:rPr>
              <a:t>开启状态的神经元</a:t>
            </a:r>
          </a:p>
        </p:txBody>
      </p:sp>
      <p:cxnSp>
        <p:nvCxnSpPr>
          <p:cNvPr id="97295" name="直接箭头连接符 10"/>
          <p:cNvCxnSpPr>
            <a:cxnSpLocks noChangeShapeType="1"/>
            <a:stCxn id="97292" idx="1"/>
          </p:cNvCxnSpPr>
          <p:nvPr/>
        </p:nvCxnSpPr>
        <p:spPr bwMode="auto">
          <a:xfrm flipH="1">
            <a:off x="6472238" y="1530350"/>
            <a:ext cx="1625600" cy="679450"/>
          </a:xfrm>
          <a:prstGeom prst="straightConnector1">
            <a:avLst/>
          </a:prstGeom>
          <a:noFill/>
          <a:ln w="12700">
            <a:solidFill>
              <a:schemeClr val="tx1"/>
            </a:solidFill>
            <a:bevel/>
            <a:headEnd/>
            <a:tailEnd type="arrow" w="med" len="med"/>
          </a:ln>
        </p:spPr>
      </p:cxnSp>
      <p:cxnSp>
        <p:nvCxnSpPr>
          <p:cNvPr id="97296" name="直接箭头连接符 14"/>
          <p:cNvCxnSpPr>
            <a:cxnSpLocks noChangeShapeType="1"/>
            <a:stCxn id="97292" idx="1"/>
          </p:cNvCxnSpPr>
          <p:nvPr/>
        </p:nvCxnSpPr>
        <p:spPr bwMode="auto">
          <a:xfrm flipH="1">
            <a:off x="7627938" y="2284413"/>
            <a:ext cx="601662" cy="966787"/>
          </a:xfrm>
          <a:prstGeom prst="straightConnector1">
            <a:avLst/>
          </a:prstGeom>
          <a:noFill/>
          <a:ln w="9525">
            <a:solidFill>
              <a:schemeClr val="tx1"/>
            </a:solidFill>
            <a:bevel/>
            <a:headEnd/>
            <a:tailEnd type="arrow" w="med" len="med"/>
          </a:ln>
        </p:spPr>
      </p:cxnSp>
      <p:cxnSp>
        <p:nvCxnSpPr>
          <p:cNvPr id="97297" name="直接箭头连接符 23"/>
          <p:cNvCxnSpPr>
            <a:cxnSpLocks noChangeShapeType="1"/>
            <a:stCxn id="97292" idx="1"/>
          </p:cNvCxnSpPr>
          <p:nvPr/>
        </p:nvCxnSpPr>
        <p:spPr bwMode="auto">
          <a:xfrm flipH="1" flipV="1">
            <a:off x="2611438" y="2066925"/>
            <a:ext cx="2112962" cy="1184275"/>
          </a:xfrm>
          <a:prstGeom prst="straightConnector1">
            <a:avLst/>
          </a:prstGeom>
          <a:noFill/>
          <a:ln w="9525">
            <a:solidFill>
              <a:schemeClr val="tx1"/>
            </a:solidFill>
            <a:bevel/>
            <a:headEnd/>
            <a:tailEnd type="arrow" w="med" len="med"/>
          </a:ln>
        </p:spPr>
      </p:cxnSp>
      <p:sp>
        <p:nvSpPr>
          <p:cNvPr id="97298" name="椭圆 19"/>
          <p:cNvSpPr>
            <a:spLocks noChangeArrowheads="1"/>
          </p:cNvSpPr>
          <p:nvPr/>
        </p:nvSpPr>
        <p:spPr bwMode="auto">
          <a:xfrm>
            <a:off x="1074738" y="1274763"/>
            <a:ext cx="2498725" cy="512762"/>
          </a:xfrm>
          <a:prstGeom prst="ellipse">
            <a:avLst/>
          </a:prstGeom>
          <a:solidFill>
            <a:srgbClr val="FFFF00"/>
          </a:solidFill>
          <a:ln w="9525">
            <a:solidFill>
              <a:srgbClr val="3366FF"/>
            </a:solidFill>
            <a:prstDash val="lgDash"/>
            <a:bevel/>
            <a:headEnd/>
            <a:tailEnd/>
          </a:ln>
        </p:spPr>
        <p:txBody>
          <a:bodyPr/>
          <a:lstStyle/>
          <a:p>
            <a:pPr eaLnBrk="1" hangingPunct="1">
              <a:buFont typeface="Arial" pitchFamily="34" charset="0"/>
              <a:buNone/>
            </a:pPr>
            <a:endParaRPr lang="zh-CN" altLang="en-US"/>
          </a:p>
        </p:txBody>
      </p:sp>
      <p:sp>
        <p:nvSpPr>
          <p:cNvPr id="97299" name="TextBox 20"/>
          <p:cNvSpPr txBox="1">
            <a:spLocks noChangeArrowheads="1"/>
          </p:cNvSpPr>
          <p:nvPr/>
        </p:nvSpPr>
        <p:spPr bwMode="auto">
          <a:xfrm>
            <a:off x="1173163" y="1346200"/>
            <a:ext cx="2306637" cy="366713"/>
          </a:xfrm>
          <a:prstGeom prst="rect">
            <a:avLst/>
          </a:prstGeom>
          <a:noFill/>
          <a:ln w="9525">
            <a:noFill/>
            <a:miter lim="800000"/>
            <a:headEnd/>
            <a:tailEnd/>
          </a:ln>
        </p:spPr>
        <p:txBody>
          <a:bodyPr>
            <a:spAutoFit/>
          </a:bodyPr>
          <a:lstStyle/>
          <a:p>
            <a:pPr eaLnBrk="1" hangingPunct="1">
              <a:buFont typeface="Arial" pitchFamily="34" charset="0"/>
              <a:buNone/>
            </a:pPr>
            <a:r>
              <a:rPr lang="en-US" altLang="zh-CN">
                <a:solidFill>
                  <a:srgbClr val="7030A0"/>
                </a:solidFill>
              </a:rPr>
              <a:t>Result is right</a:t>
            </a:r>
            <a:endParaRPr lang="zh-CN" altLang="en-US">
              <a:solidFill>
                <a:srgbClr val="7030A0"/>
              </a:solidFill>
            </a:endParaRPr>
          </a:p>
        </p:txBody>
      </p:sp>
      <p:sp>
        <p:nvSpPr>
          <p:cNvPr id="97300" name="Text Box 20"/>
          <p:cNvSpPr txBox="1">
            <a:spLocks noChangeArrowheads="1"/>
          </p:cNvSpPr>
          <p:nvPr/>
        </p:nvSpPr>
        <p:spPr bwMode="auto">
          <a:xfrm>
            <a:off x="8610600" y="5715000"/>
            <a:ext cx="3089275" cy="701675"/>
          </a:xfrm>
          <a:prstGeom prst="rect">
            <a:avLst/>
          </a:prstGeom>
          <a:noFill/>
          <a:ln w="9525">
            <a:noFill/>
            <a:miter lim="800000"/>
            <a:headEnd/>
            <a:tailEnd/>
          </a:ln>
        </p:spPr>
        <p:txBody>
          <a:bodyPr wrap="none">
            <a:spAutoFit/>
          </a:bodyPr>
          <a:lstStyle/>
          <a:p>
            <a:pPr>
              <a:buFont typeface="Arial" pitchFamily="34" charset="0"/>
              <a:buNone/>
            </a:pPr>
            <a:r>
              <a:rPr lang="zh-CN" altLang="en-US" sz="2000"/>
              <a:t>error rate： DBN 1.2%,</a:t>
            </a:r>
          </a:p>
          <a:p>
            <a:pPr>
              <a:buFont typeface="Arial" pitchFamily="34" charset="0"/>
              <a:buNone/>
            </a:pPr>
            <a:r>
              <a:rPr lang="zh-CN" altLang="en-US" sz="2000"/>
              <a:t>Compare with  SVM 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fade">
                                      <p:cBhvr>
                                        <p:cTn id="7" dur="500"/>
                                        <p:tgtEl>
                                          <p:spTgt spid="972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285"/>
                                        </p:tgtEl>
                                        <p:attrNameLst>
                                          <p:attrName>style.visibility</p:attrName>
                                        </p:attrNameLst>
                                      </p:cBhvr>
                                      <p:to>
                                        <p:strVal val="visible"/>
                                      </p:to>
                                    </p:set>
                                    <p:animEffect transition="in" filter="fade">
                                      <p:cBhvr>
                                        <p:cTn id="10" dur="500"/>
                                        <p:tgtEl>
                                          <p:spTgt spid="972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7286"/>
                                        </p:tgtEl>
                                        <p:attrNameLst>
                                          <p:attrName>style.visibility</p:attrName>
                                        </p:attrNameLst>
                                      </p:cBhvr>
                                      <p:to>
                                        <p:strVal val="visible"/>
                                      </p:to>
                                    </p:set>
                                    <p:animEffect transition="in" filter="fade">
                                      <p:cBhvr>
                                        <p:cTn id="15" dur="500"/>
                                        <p:tgtEl>
                                          <p:spTgt spid="97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287"/>
                                        </p:tgtEl>
                                        <p:attrNameLst>
                                          <p:attrName>style.visibility</p:attrName>
                                        </p:attrNameLst>
                                      </p:cBhvr>
                                      <p:to>
                                        <p:strVal val="visible"/>
                                      </p:to>
                                    </p:set>
                                    <p:animEffect transition="in" filter="fade">
                                      <p:cBhvr>
                                        <p:cTn id="18" dur="500"/>
                                        <p:tgtEl>
                                          <p:spTgt spid="9728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7288"/>
                                        </p:tgtEl>
                                        <p:attrNameLst>
                                          <p:attrName>style.visibility</p:attrName>
                                        </p:attrNameLst>
                                      </p:cBhvr>
                                      <p:to>
                                        <p:strVal val="visible"/>
                                      </p:to>
                                    </p:set>
                                    <p:animEffect transition="in" filter="fade">
                                      <p:cBhvr>
                                        <p:cTn id="21" dur="500"/>
                                        <p:tgtEl>
                                          <p:spTgt spid="9728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291"/>
                                        </p:tgtEl>
                                        <p:attrNameLst>
                                          <p:attrName>style.visibility</p:attrName>
                                        </p:attrNameLst>
                                      </p:cBhvr>
                                      <p:to>
                                        <p:strVal val="visible"/>
                                      </p:to>
                                    </p:set>
                                    <p:animEffect transition="in" filter="fade">
                                      <p:cBhvr>
                                        <p:cTn id="26" dur="500"/>
                                        <p:tgtEl>
                                          <p:spTgt spid="972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7292"/>
                                        </p:tgtEl>
                                        <p:attrNameLst>
                                          <p:attrName>style.visibility</p:attrName>
                                        </p:attrNameLst>
                                      </p:cBhvr>
                                      <p:to>
                                        <p:strVal val="visible"/>
                                      </p:to>
                                    </p:set>
                                    <p:animEffect transition="in" filter="fade">
                                      <p:cBhvr>
                                        <p:cTn id="29" dur="500"/>
                                        <p:tgtEl>
                                          <p:spTgt spid="97292"/>
                                        </p:tgtEl>
                                      </p:cBhvr>
                                    </p:animEffect>
                                  </p:childTnLst>
                                </p:cTn>
                              </p:par>
                              <p:par>
                                <p:cTn id="30" presetID="10" presetClass="entr" presetSubtype="0" fill="hold" nodeType="withEffect">
                                  <p:stCondLst>
                                    <p:cond delay="0"/>
                                  </p:stCondLst>
                                  <p:childTnLst>
                                    <p:set>
                                      <p:cBhvr>
                                        <p:cTn id="31" dur="1" fill="hold">
                                          <p:stCondLst>
                                            <p:cond delay="0"/>
                                          </p:stCondLst>
                                        </p:cTn>
                                        <p:tgtEl>
                                          <p:spTgt spid="97295"/>
                                        </p:tgtEl>
                                        <p:attrNameLst>
                                          <p:attrName>style.visibility</p:attrName>
                                        </p:attrNameLst>
                                      </p:cBhvr>
                                      <p:to>
                                        <p:strVal val="visible"/>
                                      </p:to>
                                    </p:set>
                                    <p:animEffect transition="in" filter="fade">
                                      <p:cBhvr>
                                        <p:cTn id="32" dur="500"/>
                                        <p:tgtEl>
                                          <p:spTgt spid="972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93"/>
                                        </p:tgtEl>
                                        <p:attrNameLst>
                                          <p:attrName>style.visibility</p:attrName>
                                        </p:attrNameLst>
                                      </p:cBhvr>
                                      <p:to>
                                        <p:strVal val="visible"/>
                                      </p:to>
                                    </p:set>
                                    <p:animEffect transition="in" filter="fade">
                                      <p:cBhvr>
                                        <p:cTn id="37" dur="500"/>
                                        <p:tgtEl>
                                          <p:spTgt spid="9729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7294"/>
                                        </p:tgtEl>
                                        <p:attrNameLst>
                                          <p:attrName>style.visibility</p:attrName>
                                        </p:attrNameLst>
                                      </p:cBhvr>
                                      <p:to>
                                        <p:strVal val="visible"/>
                                      </p:to>
                                    </p:set>
                                    <p:animEffect transition="in" filter="fade">
                                      <p:cBhvr>
                                        <p:cTn id="40" dur="500"/>
                                        <p:tgtEl>
                                          <p:spTgt spid="97294"/>
                                        </p:tgtEl>
                                      </p:cBhvr>
                                    </p:animEffect>
                                  </p:childTnLst>
                                </p:cTn>
                              </p:par>
                              <p:par>
                                <p:cTn id="41" presetID="10" presetClass="entr" presetSubtype="0" fill="hold" nodeType="withEffect">
                                  <p:stCondLst>
                                    <p:cond delay="0"/>
                                  </p:stCondLst>
                                  <p:childTnLst>
                                    <p:set>
                                      <p:cBhvr>
                                        <p:cTn id="42" dur="1" fill="hold">
                                          <p:stCondLst>
                                            <p:cond delay="0"/>
                                          </p:stCondLst>
                                        </p:cTn>
                                        <p:tgtEl>
                                          <p:spTgt spid="97296"/>
                                        </p:tgtEl>
                                        <p:attrNameLst>
                                          <p:attrName>style.visibility</p:attrName>
                                        </p:attrNameLst>
                                      </p:cBhvr>
                                      <p:to>
                                        <p:strVal val="visible"/>
                                      </p:to>
                                    </p:set>
                                    <p:animEffect transition="in" filter="fade">
                                      <p:cBhvr>
                                        <p:cTn id="43" dur="500"/>
                                        <p:tgtEl>
                                          <p:spTgt spid="9729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7289"/>
                                        </p:tgtEl>
                                        <p:attrNameLst>
                                          <p:attrName>style.visibility</p:attrName>
                                        </p:attrNameLst>
                                      </p:cBhvr>
                                      <p:to>
                                        <p:strVal val="visible"/>
                                      </p:to>
                                    </p:set>
                                    <p:animEffect transition="in" filter="fade">
                                      <p:cBhvr>
                                        <p:cTn id="48" dur="500"/>
                                        <p:tgtEl>
                                          <p:spTgt spid="972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290"/>
                                        </p:tgtEl>
                                        <p:attrNameLst>
                                          <p:attrName>style.visibility</p:attrName>
                                        </p:attrNameLst>
                                      </p:cBhvr>
                                      <p:to>
                                        <p:strVal val="visible"/>
                                      </p:to>
                                    </p:set>
                                    <p:animEffect transition="in" filter="fade">
                                      <p:cBhvr>
                                        <p:cTn id="51" dur="500"/>
                                        <p:tgtEl>
                                          <p:spTgt spid="9729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97297"/>
                                        </p:tgtEl>
                                        <p:attrNameLst>
                                          <p:attrName>style.visibility</p:attrName>
                                        </p:attrNameLst>
                                      </p:cBhvr>
                                      <p:to>
                                        <p:strVal val="visible"/>
                                      </p:to>
                                    </p:set>
                                    <p:animEffect transition="in" filter="fade">
                                      <p:cBhvr>
                                        <p:cTn id="56" dur="500"/>
                                        <p:tgtEl>
                                          <p:spTgt spid="9729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7298"/>
                                        </p:tgtEl>
                                        <p:attrNameLst>
                                          <p:attrName>style.visibility</p:attrName>
                                        </p:attrNameLst>
                                      </p:cBhvr>
                                      <p:to>
                                        <p:strVal val="visible"/>
                                      </p:to>
                                    </p:set>
                                    <p:animEffect transition="in" filter="fade">
                                      <p:cBhvr>
                                        <p:cTn id="61" dur="500"/>
                                        <p:tgtEl>
                                          <p:spTgt spid="9729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299"/>
                                        </p:tgtEl>
                                        <p:attrNameLst>
                                          <p:attrName>style.visibility</p:attrName>
                                        </p:attrNameLst>
                                      </p:cBhvr>
                                      <p:to>
                                        <p:strVal val="visible"/>
                                      </p:to>
                                    </p:set>
                                    <p:animEffect transition="in" filter="fade">
                                      <p:cBhvr>
                                        <p:cTn id="64" dur="500"/>
                                        <p:tgtEl>
                                          <p:spTgt spid="9729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7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P spid="97285" grpId="0"/>
      <p:bldP spid="97286" grpId="0" bldLvl="0" animBg="1"/>
      <p:bldP spid="97287" grpId="0"/>
      <p:bldP spid="97288" grpId="0" bldLvl="0" animBg="1"/>
      <p:bldP spid="97289" grpId="0" bldLvl="0" animBg="1"/>
      <p:bldP spid="97290" grpId="0"/>
      <p:bldP spid="97291" grpId="0" bldLvl="0" animBg="1"/>
      <p:bldP spid="97292" grpId="0"/>
      <p:bldP spid="97293" grpId="0" bldLvl="0" animBg="1"/>
      <p:bldP spid="97294" grpId="0"/>
      <p:bldP spid="97298" grpId="0" bldLvl="0" animBg="1"/>
      <p:bldP spid="97299" grpId="0"/>
      <p:bldP spid="97300" grpId="0" bldLvl="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zh-CN" smtClean="0">
                <a:ea typeface="宋体" pitchFamily="2" charset="-122"/>
              </a:rPr>
              <a:t>DBN</a:t>
            </a:r>
            <a:r>
              <a:rPr lang="zh-CN" altLang="en-US" smtClean="0">
                <a:ea typeface="宋体" pitchFamily="2" charset="-122"/>
              </a:rPr>
              <a:t>提取音频特征</a:t>
            </a:r>
          </a:p>
        </p:txBody>
      </p:sp>
      <p:sp>
        <p:nvSpPr>
          <p:cNvPr id="111619" name="矩形 6"/>
          <p:cNvSpPr>
            <a:spLocks noChangeArrowheads="1"/>
          </p:cNvSpPr>
          <p:nvPr/>
        </p:nvSpPr>
        <p:spPr bwMode="auto">
          <a:xfrm>
            <a:off x="769938" y="1306513"/>
            <a:ext cx="10956925" cy="396875"/>
          </a:xfrm>
          <a:prstGeom prst="rect">
            <a:avLst/>
          </a:prstGeom>
          <a:noFill/>
          <a:ln w="9525">
            <a:noFill/>
            <a:miter lim="800000"/>
            <a:headEnd/>
            <a:tailEnd/>
          </a:ln>
        </p:spPr>
        <p:txBody>
          <a:bodyPr>
            <a:spAutoFit/>
          </a:bodyPr>
          <a:lstStyle/>
          <a:p>
            <a:pPr algn="just" eaLnBrk="1" hangingPunct="1">
              <a:buFont typeface="Arial" pitchFamily="34" charset="0"/>
              <a:buNone/>
            </a:pPr>
            <a:r>
              <a:rPr lang="en-US" altLang="zh-CN" sz="2000">
                <a:solidFill>
                  <a:srgbClr val="000099"/>
                </a:solidFill>
                <a:latin typeface="Times New Roman" pitchFamily="18" charset="0"/>
                <a:ea typeface="楷体" pitchFamily="49" charset="-122"/>
              </a:rPr>
              <a:t>DBN</a:t>
            </a:r>
            <a:r>
              <a:rPr lang="zh-CN" altLang="en-US" sz="2000">
                <a:solidFill>
                  <a:srgbClr val="000099"/>
                </a:solidFill>
                <a:latin typeface="宋体" pitchFamily="2" charset="-122"/>
                <a:ea typeface="楷体" pitchFamily="49" charset="-122"/>
              </a:rPr>
              <a:t>训练一个</a:t>
            </a:r>
            <a:r>
              <a:rPr lang="en-US" altLang="zh-CN" sz="2000">
                <a:solidFill>
                  <a:srgbClr val="000099"/>
                </a:solidFill>
                <a:latin typeface="宋体" pitchFamily="2" charset="-122"/>
                <a:ea typeface="楷体" pitchFamily="49" charset="-122"/>
              </a:rPr>
              <a:t>5</a:t>
            </a:r>
            <a:r>
              <a:rPr lang="zh-CN" altLang="en-US" sz="2000">
                <a:solidFill>
                  <a:srgbClr val="000099"/>
                </a:solidFill>
                <a:latin typeface="宋体" pitchFamily="2" charset="-122"/>
                <a:ea typeface="楷体" pitchFamily="49" charset="-122"/>
              </a:rPr>
              <a:t>层的深度网络提取音乐的特征，用于音乐风格的分类</a:t>
            </a:r>
            <a:endParaRPr lang="en-US" altLang="zh-CN" sz="2000">
              <a:solidFill>
                <a:srgbClr val="000099"/>
              </a:solidFill>
              <a:latin typeface="宋体" pitchFamily="2" charset="-122"/>
              <a:ea typeface="楷体" pitchFamily="49" charset="-122"/>
            </a:endParaRPr>
          </a:p>
        </p:txBody>
      </p:sp>
      <p:pic>
        <p:nvPicPr>
          <p:cNvPr id="111620" name="Picture 2"/>
          <p:cNvPicPr>
            <a:picLocks noChangeAspect="1" noChangeArrowheads="1"/>
          </p:cNvPicPr>
          <p:nvPr/>
        </p:nvPicPr>
        <p:blipFill>
          <a:blip r:embed="rId2" cstate="print"/>
          <a:srcRect/>
          <a:stretch>
            <a:fillRect/>
          </a:stretch>
        </p:blipFill>
        <p:spPr bwMode="auto">
          <a:xfrm>
            <a:off x="1200150" y="2133600"/>
            <a:ext cx="5994400" cy="3352800"/>
          </a:xfrm>
          <a:prstGeom prst="rect">
            <a:avLst/>
          </a:prstGeom>
          <a:noFill/>
          <a:ln w="9525">
            <a:noFill/>
            <a:miter lim="800000"/>
            <a:headEnd/>
            <a:tailEnd/>
          </a:ln>
        </p:spPr>
      </p:pic>
      <p:sp>
        <p:nvSpPr>
          <p:cNvPr id="111621" name="矩形 9"/>
          <p:cNvSpPr>
            <a:spLocks noChangeArrowheads="1"/>
          </p:cNvSpPr>
          <p:nvPr/>
        </p:nvSpPr>
        <p:spPr bwMode="auto">
          <a:xfrm>
            <a:off x="239713" y="6161088"/>
            <a:ext cx="11436350" cy="311150"/>
          </a:xfrm>
          <a:prstGeom prst="rect">
            <a:avLst/>
          </a:prstGeom>
          <a:noFill/>
          <a:ln w="9525">
            <a:noFill/>
            <a:miter lim="800000"/>
            <a:headEnd/>
            <a:tailEnd/>
          </a:ln>
        </p:spPr>
        <p:txBody>
          <a:bodyPr>
            <a:spAutoFit/>
          </a:bodyPr>
          <a:lstStyle/>
          <a:p>
            <a:pPr algn="just" eaLnBrk="1" hangingPunct="1">
              <a:lnSpc>
                <a:spcPct val="120000"/>
              </a:lnSpc>
              <a:buFont typeface="Arial" pitchFamily="34" charset="0"/>
              <a:buNone/>
            </a:pPr>
            <a:r>
              <a:rPr lang="zh-CN" altLang="en-US" sz="1200" b="1">
                <a:latin typeface="Times New Roman" pitchFamily="18" charset="0"/>
                <a:cs typeface="Times New Roman" pitchFamily="18" charset="0"/>
              </a:rPr>
              <a:t>参考文献：</a:t>
            </a:r>
            <a:r>
              <a:rPr lang="en-US" altLang="zh-CN" sz="1200" b="1">
                <a:latin typeface="Times New Roman" pitchFamily="18" charset="0"/>
                <a:cs typeface="Times New Roman" pitchFamily="18" charset="0"/>
              </a:rPr>
              <a:t>Philippe Hamel and Douglas Eck, LEARNING FEATURES FROM MUSIC AUDIO WITH DEEP BELIEF NETWORKS.</a:t>
            </a:r>
            <a:endParaRPr lang="zh-CN" altLang="en-US" sz="1200" b="1">
              <a:latin typeface="Times New Roman" pitchFamily="18" charset="0"/>
              <a:cs typeface="Times New Roman" pitchFamily="18" charset="0"/>
            </a:endParaRPr>
          </a:p>
        </p:txBody>
      </p:sp>
      <p:sp>
        <p:nvSpPr>
          <p:cNvPr id="111622" name="椭圆 2"/>
          <p:cNvSpPr>
            <a:spLocks noChangeArrowheads="1"/>
          </p:cNvSpPr>
          <p:nvPr/>
        </p:nvSpPr>
        <p:spPr bwMode="auto">
          <a:xfrm rot="-1623695">
            <a:off x="387350" y="3024188"/>
            <a:ext cx="4446588" cy="1798637"/>
          </a:xfrm>
          <a:prstGeom prst="ellipse">
            <a:avLst/>
          </a:prstGeom>
          <a:noFill/>
          <a:ln w="19050">
            <a:solidFill>
              <a:srgbClr val="3366FF"/>
            </a:solidFill>
            <a:prstDash val="lgDash"/>
            <a:bevel/>
            <a:headEnd/>
            <a:tailEnd/>
          </a:ln>
        </p:spPr>
        <p:txBody>
          <a:bodyPr/>
          <a:lstStyle/>
          <a:p>
            <a:pPr eaLnBrk="1" hangingPunct="1">
              <a:buFont typeface="Arial" pitchFamily="34" charset="0"/>
              <a:buNone/>
            </a:pPr>
            <a:endParaRPr lang="zh-CN" altLang="en-US"/>
          </a:p>
        </p:txBody>
      </p:sp>
      <p:sp>
        <p:nvSpPr>
          <p:cNvPr id="98311" name="TextBox 11"/>
          <p:cNvSpPr txBox="1">
            <a:spLocks noChangeArrowheads="1"/>
          </p:cNvSpPr>
          <p:nvPr/>
        </p:nvSpPr>
        <p:spPr bwMode="auto">
          <a:xfrm>
            <a:off x="92075" y="4162425"/>
            <a:ext cx="2687638" cy="365125"/>
          </a:xfrm>
          <a:prstGeom prst="rect">
            <a:avLst/>
          </a:prstGeom>
          <a:noFill/>
          <a:ln w="9525">
            <a:noFill/>
            <a:miter lim="800000"/>
            <a:headEnd/>
            <a:tailEnd/>
          </a:ln>
        </p:spPr>
        <p:txBody>
          <a:bodyPr>
            <a:spAutoFit/>
          </a:bodyPr>
          <a:lstStyle/>
          <a:p>
            <a:pPr eaLnBrk="1" hangingPunct="1">
              <a:buFont typeface="Arial" pitchFamily="34" charset="0"/>
              <a:buNone/>
            </a:pPr>
            <a:r>
              <a:rPr lang="en-US" altLang="zh-CN">
                <a:solidFill>
                  <a:srgbClr val="00B050"/>
                </a:solidFill>
              </a:rPr>
              <a:t>3</a:t>
            </a:r>
            <a:r>
              <a:rPr lang="zh-CN" altLang="en-US">
                <a:solidFill>
                  <a:srgbClr val="00B050"/>
                </a:solidFill>
              </a:rPr>
              <a:t>个隐藏层</a:t>
            </a:r>
            <a:endParaRPr lang="en-US" altLang="zh-CN">
              <a:solidFill>
                <a:srgbClr val="00B050"/>
              </a:solidFill>
            </a:endParaRPr>
          </a:p>
        </p:txBody>
      </p:sp>
      <p:sp>
        <p:nvSpPr>
          <p:cNvPr id="111624" name="Text Box 8"/>
          <p:cNvSpPr txBox="1">
            <a:spLocks noChangeArrowheads="1"/>
          </p:cNvSpPr>
          <p:nvPr/>
        </p:nvSpPr>
        <p:spPr bwMode="auto">
          <a:xfrm>
            <a:off x="7620000" y="3048000"/>
            <a:ext cx="3886200" cy="2286000"/>
          </a:xfrm>
          <a:prstGeom prst="rect">
            <a:avLst/>
          </a:prstGeom>
          <a:noFill/>
          <a:ln w="9525">
            <a:noFill/>
            <a:miter lim="800000"/>
            <a:headEnd/>
            <a:tailEnd/>
          </a:ln>
        </p:spPr>
        <p:txBody>
          <a:bodyPr>
            <a:spAutoFit/>
          </a:bodyPr>
          <a:lstStyle/>
          <a:p>
            <a:pPr>
              <a:buFont typeface="Arial" pitchFamily="34" charset="0"/>
              <a:buNone/>
            </a:pPr>
            <a:r>
              <a:rPr lang="zh-CN" altLang="en-US"/>
              <a:t>输入的原始数据是经过分帧，加窗之后的信号的频谱</a:t>
            </a:r>
          </a:p>
          <a:p>
            <a:pPr>
              <a:buFont typeface="Arial" pitchFamily="34" charset="0"/>
              <a:buNone/>
            </a:pPr>
            <a:endParaRPr lang="zh-CN" altLang="zh-CN"/>
          </a:p>
          <a:p>
            <a:pPr>
              <a:buFont typeface="Arial" pitchFamily="34" charset="0"/>
              <a:buNone/>
            </a:pPr>
            <a:r>
              <a:rPr lang="zh-CN" altLang="en-US"/>
              <a:t>分类器采用的是支持向量机</a:t>
            </a:r>
            <a:r>
              <a:rPr lang="zh-CN" altLang="zh-CN"/>
              <a:t>SVM</a:t>
            </a:r>
          </a:p>
          <a:p>
            <a:pPr>
              <a:buFont typeface="Arial" pitchFamily="34" charset="0"/>
              <a:buNone/>
            </a:pPr>
            <a:endParaRPr lang="zh-CN" altLang="zh-CN"/>
          </a:p>
          <a:p>
            <a:pPr>
              <a:buFont typeface="Arial" pitchFamily="34" charset="0"/>
              <a:buNone/>
            </a:pPr>
            <a:r>
              <a:rPr lang="zh-CN" altLang="en-US"/>
              <a:t>对比的方法是</a:t>
            </a:r>
            <a:r>
              <a:rPr lang="zh-CN" altLang="zh-CN"/>
              <a:t>MFCCs</a:t>
            </a:r>
            <a:r>
              <a:rPr lang="zh-CN" altLang="en-US"/>
              <a:t>，分类器同样采用</a:t>
            </a:r>
            <a:r>
              <a:rPr lang="zh-CN" altLang="zh-CN"/>
              <a:t>SVM</a:t>
            </a:r>
          </a:p>
          <a:p>
            <a:pPr>
              <a:buFont typeface="Arial" pitchFamily="34" charset="0"/>
              <a:buNone/>
            </a:pPr>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fade">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zh-CN" smtClean="0">
                <a:ea typeface="宋体" pitchFamily="2" charset="-122"/>
              </a:rPr>
              <a:t>DBN</a:t>
            </a:r>
            <a:r>
              <a:rPr lang="zh-CN" altLang="en-US" smtClean="0">
                <a:ea typeface="宋体" pitchFamily="2" charset="-122"/>
              </a:rPr>
              <a:t>提取音频特征</a:t>
            </a:r>
          </a:p>
        </p:txBody>
      </p:sp>
      <p:sp>
        <p:nvSpPr>
          <p:cNvPr id="112643" name="Rectangle 3"/>
          <p:cNvSpPr>
            <a:spLocks noGrp="1" noChangeArrowheads="1"/>
          </p:cNvSpPr>
          <p:nvPr>
            <p:ph idx="1"/>
          </p:nvPr>
        </p:nvSpPr>
        <p:spPr/>
        <p:txBody>
          <a:bodyPr/>
          <a:lstStyle/>
          <a:p>
            <a:pPr eaLnBrk="1" hangingPunct="1"/>
            <a:endParaRPr lang="zh-CN" altLang="zh-CN" smtClean="0">
              <a:ea typeface="宋体" pitchFamily="2" charset="-122"/>
            </a:endParaRPr>
          </a:p>
        </p:txBody>
      </p:sp>
      <p:sp>
        <p:nvSpPr>
          <p:cNvPr id="112644" name="矩形 6"/>
          <p:cNvSpPr>
            <a:spLocks noChangeArrowheads="1"/>
          </p:cNvSpPr>
          <p:nvPr/>
        </p:nvSpPr>
        <p:spPr bwMode="auto">
          <a:xfrm>
            <a:off x="3173413" y="4468813"/>
            <a:ext cx="6515100" cy="396875"/>
          </a:xfrm>
          <a:prstGeom prst="rect">
            <a:avLst/>
          </a:prstGeom>
          <a:noFill/>
          <a:ln w="9525">
            <a:noFill/>
            <a:miter lim="800000"/>
            <a:headEnd/>
            <a:tailEnd/>
          </a:ln>
        </p:spPr>
        <p:txBody>
          <a:bodyPr>
            <a:spAutoFit/>
          </a:bodyPr>
          <a:lstStyle/>
          <a:p>
            <a:pPr algn="just" eaLnBrk="1" hangingPunct="1">
              <a:buFont typeface="Arial" pitchFamily="34" charset="0"/>
              <a:buNone/>
            </a:pPr>
            <a:r>
              <a:rPr lang="zh-CN" altLang="en-US" sz="2000">
                <a:solidFill>
                  <a:srgbClr val="000099"/>
                </a:solidFill>
                <a:latin typeface="Times New Roman" pitchFamily="18" charset="0"/>
                <a:cs typeface="Times New Roman" pitchFamily="18" charset="0"/>
              </a:rPr>
              <a:t>具有不同流派音频的不同表示的</a:t>
            </a:r>
            <a:r>
              <a:rPr lang="en-US" altLang="zh-CN" sz="2000">
                <a:solidFill>
                  <a:srgbClr val="000099"/>
                </a:solidFill>
                <a:latin typeface="Times New Roman" pitchFamily="18" charset="0"/>
                <a:cs typeface="Times New Roman" pitchFamily="18" charset="0"/>
              </a:rPr>
              <a:t>2</a:t>
            </a:r>
            <a:r>
              <a:rPr lang="zh-CN" altLang="en-US" sz="2000">
                <a:solidFill>
                  <a:srgbClr val="000099"/>
                </a:solidFill>
                <a:latin typeface="Times New Roman" pitchFamily="18" charset="0"/>
                <a:cs typeface="Times New Roman" pitchFamily="18" charset="0"/>
              </a:rPr>
              <a:t>维映射</a:t>
            </a:r>
            <a:endParaRPr lang="en-US" altLang="zh-CN" sz="2000">
              <a:solidFill>
                <a:srgbClr val="000099"/>
              </a:solidFill>
              <a:latin typeface="Times New Roman" pitchFamily="18" charset="0"/>
              <a:cs typeface="Times New Roman" pitchFamily="18" charset="0"/>
            </a:endParaRPr>
          </a:p>
        </p:txBody>
      </p:sp>
      <p:sp>
        <p:nvSpPr>
          <p:cNvPr id="99333" name="椭圆 4"/>
          <p:cNvSpPr>
            <a:spLocks noChangeArrowheads="1"/>
          </p:cNvSpPr>
          <p:nvPr/>
        </p:nvSpPr>
        <p:spPr bwMode="auto">
          <a:xfrm>
            <a:off x="4638675" y="4981575"/>
            <a:ext cx="7121525" cy="1184275"/>
          </a:xfrm>
          <a:prstGeom prst="ellipse">
            <a:avLst/>
          </a:prstGeom>
          <a:solidFill>
            <a:srgbClr val="FFFFCC"/>
          </a:solidFill>
          <a:ln w="9525">
            <a:solidFill>
              <a:schemeClr val="tx1"/>
            </a:solidFill>
            <a:prstDash val="dash"/>
            <a:bevel/>
            <a:headEnd/>
            <a:tailEnd/>
          </a:ln>
        </p:spPr>
        <p:txBody>
          <a:bodyPr/>
          <a:lstStyle/>
          <a:p>
            <a:pPr eaLnBrk="1" hangingPunct="1">
              <a:buFont typeface="Arial" pitchFamily="34" charset="0"/>
              <a:buNone/>
            </a:pPr>
            <a:endParaRPr lang="zh-CN" altLang="en-US">
              <a:solidFill>
                <a:srgbClr val="00B0F0"/>
              </a:solidFill>
            </a:endParaRPr>
          </a:p>
        </p:txBody>
      </p:sp>
      <p:pic>
        <p:nvPicPr>
          <p:cNvPr id="112646" name="Picture 2"/>
          <p:cNvPicPr>
            <a:picLocks noChangeAspect="1" noChangeArrowheads="1"/>
          </p:cNvPicPr>
          <p:nvPr/>
        </p:nvPicPr>
        <p:blipFill>
          <a:blip r:embed="rId2" cstate="print"/>
          <a:srcRect/>
          <a:stretch>
            <a:fillRect/>
          </a:stretch>
        </p:blipFill>
        <p:spPr bwMode="auto">
          <a:xfrm>
            <a:off x="755650" y="1838325"/>
            <a:ext cx="3421063" cy="2525713"/>
          </a:xfrm>
          <a:prstGeom prst="rect">
            <a:avLst/>
          </a:prstGeom>
          <a:noFill/>
          <a:ln w="9525">
            <a:noFill/>
            <a:miter lim="800000"/>
            <a:headEnd/>
            <a:tailEnd/>
          </a:ln>
        </p:spPr>
      </p:pic>
      <p:pic>
        <p:nvPicPr>
          <p:cNvPr id="112647" name="Picture 3"/>
          <p:cNvPicPr>
            <a:picLocks noChangeAspect="1" noChangeArrowheads="1"/>
          </p:cNvPicPr>
          <p:nvPr/>
        </p:nvPicPr>
        <p:blipFill>
          <a:blip r:embed="rId3" cstate="print"/>
          <a:srcRect/>
          <a:stretch>
            <a:fillRect/>
          </a:stretch>
        </p:blipFill>
        <p:spPr bwMode="auto">
          <a:xfrm>
            <a:off x="4464050" y="1433513"/>
            <a:ext cx="3311525" cy="2355850"/>
          </a:xfrm>
          <a:prstGeom prst="rect">
            <a:avLst/>
          </a:prstGeom>
          <a:noFill/>
          <a:ln w="9525">
            <a:noFill/>
            <a:miter lim="800000"/>
            <a:headEnd/>
            <a:tailEnd/>
          </a:ln>
        </p:spPr>
      </p:pic>
      <p:pic>
        <p:nvPicPr>
          <p:cNvPr id="112648" name="Picture 4"/>
          <p:cNvPicPr>
            <a:picLocks noChangeAspect="1" noChangeArrowheads="1"/>
          </p:cNvPicPr>
          <p:nvPr/>
        </p:nvPicPr>
        <p:blipFill>
          <a:blip r:embed="rId4" cstate="print"/>
          <a:srcRect/>
          <a:stretch>
            <a:fillRect/>
          </a:stretch>
        </p:blipFill>
        <p:spPr bwMode="auto">
          <a:xfrm>
            <a:off x="8005763" y="1906588"/>
            <a:ext cx="3367087" cy="2433637"/>
          </a:xfrm>
          <a:prstGeom prst="rect">
            <a:avLst/>
          </a:prstGeom>
          <a:noFill/>
          <a:ln w="9525">
            <a:noFill/>
            <a:miter lim="800000"/>
            <a:headEnd/>
            <a:tailEnd/>
          </a:ln>
        </p:spPr>
      </p:pic>
      <p:pic>
        <p:nvPicPr>
          <p:cNvPr id="112649" name="Picture 5"/>
          <p:cNvPicPr>
            <a:picLocks noChangeAspect="1" noChangeArrowheads="1"/>
          </p:cNvPicPr>
          <p:nvPr/>
        </p:nvPicPr>
        <p:blipFill>
          <a:blip r:embed="rId5" cstate="print"/>
          <a:srcRect/>
          <a:stretch>
            <a:fillRect/>
          </a:stretch>
        </p:blipFill>
        <p:spPr bwMode="auto">
          <a:xfrm>
            <a:off x="820738" y="5053013"/>
            <a:ext cx="3367087" cy="1255712"/>
          </a:xfrm>
          <a:prstGeom prst="rect">
            <a:avLst/>
          </a:prstGeom>
          <a:noFill/>
          <a:ln w="9525">
            <a:noFill/>
            <a:miter lim="800000"/>
            <a:headEnd/>
            <a:tailEnd/>
          </a:ln>
        </p:spPr>
      </p:pic>
      <p:sp>
        <p:nvSpPr>
          <p:cNvPr id="99338" name="矩形 1"/>
          <p:cNvSpPr>
            <a:spLocks noChangeArrowheads="1"/>
          </p:cNvSpPr>
          <p:nvPr/>
        </p:nvSpPr>
        <p:spPr bwMode="auto">
          <a:xfrm>
            <a:off x="5616575" y="5065713"/>
            <a:ext cx="5184775" cy="1006475"/>
          </a:xfrm>
          <a:prstGeom prst="rect">
            <a:avLst/>
          </a:prstGeom>
          <a:noFill/>
          <a:ln w="9525">
            <a:noFill/>
            <a:miter lim="800000"/>
            <a:headEnd/>
            <a:tailEnd/>
          </a:ln>
        </p:spPr>
        <p:txBody>
          <a:bodyPr>
            <a:spAutoFit/>
          </a:bodyPr>
          <a:lstStyle/>
          <a:p>
            <a:pPr algn="just" eaLnBrk="1" hangingPunct="1">
              <a:buFont typeface="Arial" pitchFamily="34" charset="0"/>
              <a:buNone/>
            </a:pPr>
            <a:r>
              <a:rPr lang="zh-CN" altLang="en-US" sz="2000">
                <a:solidFill>
                  <a:srgbClr val="00B050"/>
                </a:solidFill>
                <a:latin typeface="Times New Roman" pitchFamily="18" charset="0"/>
                <a:cs typeface="Times New Roman" pitchFamily="18" charset="0"/>
              </a:rPr>
              <a:t>和输入</a:t>
            </a:r>
            <a:r>
              <a:rPr lang="en-US" altLang="zh-CN" sz="2000">
                <a:solidFill>
                  <a:srgbClr val="00B050"/>
                </a:solidFill>
                <a:latin typeface="Times New Roman" pitchFamily="18" charset="0"/>
                <a:cs typeface="Times New Roman" pitchFamily="18" charset="0"/>
              </a:rPr>
              <a:t>Inputs</a:t>
            </a:r>
            <a:r>
              <a:rPr lang="zh-CN" altLang="en-US" sz="2000">
                <a:solidFill>
                  <a:srgbClr val="00B050"/>
                </a:solidFill>
                <a:latin typeface="Times New Roman" pitchFamily="18" charset="0"/>
                <a:cs typeface="Times New Roman" pitchFamily="18" charset="0"/>
              </a:rPr>
              <a:t>、</a:t>
            </a:r>
            <a:r>
              <a:rPr lang="en-US" altLang="zh-CN" sz="2000">
                <a:solidFill>
                  <a:srgbClr val="00B050"/>
                </a:solidFill>
                <a:latin typeface="Times New Roman" pitchFamily="18" charset="0"/>
                <a:cs typeface="Times New Roman" pitchFamily="18" charset="0"/>
              </a:rPr>
              <a:t>MFCCs</a:t>
            </a:r>
            <a:r>
              <a:rPr lang="zh-CN" altLang="en-US" sz="2000">
                <a:solidFill>
                  <a:srgbClr val="00B050"/>
                </a:solidFill>
                <a:latin typeface="Times New Roman" pitchFamily="18" charset="0"/>
                <a:cs typeface="Times New Roman" pitchFamily="18" charset="0"/>
              </a:rPr>
              <a:t>相比，</a:t>
            </a:r>
            <a:r>
              <a:rPr lang="en-US" altLang="zh-CN" sz="2000">
                <a:solidFill>
                  <a:srgbClr val="00B050"/>
                </a:solidFill>
                <a:latin typeface="Times New Roman" pitchFamily="18" charset="0"/>
                <a:cs typeface="Times New Roman" pitchFamily="18" charset="0"/>
              </a:rPr>
              <a:t>DBN</a:t>
            </a:r>
            <a:r>
              <a:rPr lang="zh-CN" altLang="en-US" sz="2000">
                <a:solidFill>
                  <a:srgbClr val="00B050"/>
                </a:solidFill>
                <a:latin typeface="Times New Roman" pitchFamily="18" charset="0"/>
                <a:cs typeface="Times New Roman" pitchFamily="18" charset="0"/>
              </a:rPr>
              <a:t>算法中隐藏层的激活的聚类表达更明确，分类的准确度更高。</a:t>
            </a:r>
          </a:p>
        </p:txBody>
      </p:sp>
      <p:sp>
        <p:nvSpPr>
          <p:cNvPr id="99339" name="左弧形箭头 2"/>
          <p:cNvSpPr>
            <a:spLocks noChangeArrowheads="1"/>
          </p:cNvSpPr>
          <p:nvPr/>
        </p:nvSpPr>
        <p:spPr bwMode="auto">
          <a:xfrm rot="4462583">
            <a:off x="3440112" y="658813"/>
            <a:ext cx="517525" cy="1689100"/>
          </a:xfrm>
          <a:prstGeom prst="curvedRightArrow">
            <a:avLst>
              <a:gd name="adj1" fmla="val 18631"/>
              <a:gd name="adj2" fmla="val 37277"/>
              <a:gd name="adj3" fmla="val 25000"/>
            </a:avLst>
          </a:prstGeom>
          <a:solidFill>
            <a:srgbClr val="92D050"/>
          </a:solidFill>
          <a:ln w="9525">
            <a:solidFill>
              <a:srgbClr val="FFFFCC"/>
            </a:solidFill>
            <a:miter lim="800000"/>
            <a:headEnd/>
            <a:tailEnd/>
          </a:ln>
        </p:spPr>
        <p:txBody>
          <a:bodyPr/>
          <a:lstStyle/>
          <a:p>
            <a:pPr eaLnBrk="1" hangingPunct="1">
              <a:buFont typeface="Arial" pitchFamily="34" charset="0"/>
              <a:buNone/>
            </a:pPr>
            <a:endParaRPr lang="zh-CN" altLang="en-US"/>
          </a:p>
        </p:txBody>
      </p:sp>
      <p:sp>
        <p:nvSpPr>
          <p:cNvPr id="99340" name="上弧形箭头 3"/>
          <p:cNvSpPr>
            <a:spLocks noChangeArrowheads="1"/>
          </p:cNvSpPr>
          <p:nvPr/>
        </p:nvSpPr>
        <p:spPr bwMode="auto">
          <a:xfrm rot="1052451">
            <a:off x="7359650" y="1398588"/>
            <a:ext cx="2187575" cy="314325"/>
          </a:xfrm>
          <a:prstGeom prst="curvedDownArrow">
            <a:avLst>
              <a:gd name="adj1" fmla="val 33445"/>
              <a:gd name="adj2" fmla="val 66889"/>
              <a:gd name="adj3" fmla="val 25000"/>
            </a:avLst>
          </a:prstGeom>
          <a:solidFill>
            <a:srgbClr val="92D050"/>
          </a:solidFill>
          <a:ln w="9525">
            <a:solidFill>
              <a:srgbClr val="FFFFCC"/>
            </a:solidFill>
            <a:miter lim="800000"/>
            <a:headEnd/>
            <a:tailEnd/>
          </a:ln>
        </p:spPr>
        <p:txBody>
          <a:bodyPr/>
          <a:lstStyle/>
          <a:p>
            <a:pPr eaLnBrk="1" hangingPunct="1">
              <a:buFont typeface="Arial" pitchFamily="34" charse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8"/>
                                        </p:tgtEl>
                                        <p:attrNameLst>
                                          <p:attrName>style.visibility</p:attrName>
                                        </p:attrNameLst>
                                      </p:cBhvr>
                                      <p:to>
                                        <p:strVal val="visible"/>
                                      </p:to>
                                    </p:set>
                                    <p:animEffect transition="in" filter="fade">
                                      <p:cBhvr>
                                        <p:cTn id="7" dur="500"/>
                                        <p:tgtEl>
                                          <p:spTgt spid="99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339"/>
                                        </p:tgtEl>
                                        <p:attrNameLst>
                                          <p:attrName>style.visibility</p:attrName>
                                        </p:attrNameLst>
                                      </p:cBhvr>
                                      <p:to>
                                        <p:strVal val="visible"/>
                                      </p:to>
                                    </p:set>
                                    <p:animEffect transition="in" filter="fade">
                                      <p:cBhvr>
                                        <p:cTn id="10" dur="500"/>
                                        <p:tgtEl>
                                          <p:spTgt spid="99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animEffect transition="in" filter="fade">
                                      <p:cBhvr>
                                        <p:cTn id="13" dur="500"/>
                                        <p:tgtEl>
                                          <p:spTgt spid="993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333"/>
                                        </p:tgtEl>
                                        <p:attrNameLst>
                                          <p:attrName>style.visibility</p:attrName>
                                        </p:attrNameLst>
                                      </p:cBhvr>
                                      <p:to>
                                        <p:strVal val="visible"/>
                                      </p:to>
                                    </p:set>
                                    <p:animEffect transition="in" filter="fade">
                                      <p:cBhvr>
                                        <p:cTn id="16"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8" grpId="0"/>
      <p:bldP spid="99339" grpId="0" animBg="1"/>
      <p:bldP spid="9934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smtClean="0">
                <a:ea typeface="宋体" pitchFamily="2" charset="-122"/>
              </a:rPr>
              <a:t>小结</a:t>
            </a:r>
          </a:p>
        </p:txBody>
      </p:sp>
      <p:sp>
        <p:nvSpPr>
          <p:cNvPr id="113667" name="Rectangle 3"/>
          <p:cNvSpPr>
            <a:spLocks noGrp="1" noChangeArrowheads="1"/>
          </p:cNvSpPr>
          <p:nvPr>
            <p:ph idx="1"/>
          </p:nvPr>
        </p:nvSpPr>
        <p:spPr/>
        <p:txBody>
          <a:bodyPr/>
          <a:lstStyle/>
          <a:p>
            <a:pPr eaLnBrk="1" hangingPunct="1"/>
            <a:r>
              <a:rPr lang="zh-CN" altLang="en-US" smtClean="0">
                <a:ea typeface="宋体" pitchFamily="2" charset="-122"/>
              </a:rPr>
              <a:t>深度神经网络发展历史、背景</a:t>
            </a:r>
          </a:p>
          <a:p>
            <a:pPr eaLnBrk="1" hangingPunct="1"/>
            <a:endParaRPr lang="zh-CN" altLang="zh-CN" smtClean="0">
              <a:ea typeface="宋体" pitchFamily="2" charset="-122"/>
            </a:endParaRPr>
          </a:p>
          <a:p>
            <a:pPr eaLnBrk="1" hangingPunct="1"/>
            <a:r>
              <a:rPr lang="zh-CN" altLang="en-US" smtClean="0">
                <a:ea typeface="宋体" pitchFamily="2" charset="-122"/>
              </a:rPr>
              <a:t>动机</a:t>
            </a:r>
            <a:r>
              <a:rPr lang="zh-CN" altLang="zh-CN" smtClean="0">
                <a:ea typeface="宋体" pitchFamily="2" charset="-122"/>
              </a:rPr>
              <a:t>——Why Deep Learning?</a:t>
            </a:r>
          </a:p>
          <a:p>
            <a:pPr eaLnBrk="1" hangingPunct="1"/>
            <a:endParaRPr lang="zh-CN" altLang="zh-CN" smtClean="0">
              <a:ea typeface="宋体" pitchFamily="2" charset="-122"/>
            </a:endParaRPr>
          </a:p>
          <a:p>
            <a:pPr eaLnBrk="1" hangingPunct="1"/>
            <a:r>
              <a:rPr lang="zh-CN" altLang="en-US" smtClean="0">
                <a:ea typeface="宋体" pitchFamily="2" charset="-122"/>
              </a:rPr>
              <a:t>深度学习常用模型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smtClean="0">
                <a:ea typeface="宋体" pitchFamily="2" charset="-122"/>
              </a:rPr>
              <a:t>References</a:t>
            </a:r>
          </a:p>
        </p:txBody>
      </p:sp>
      <p:sp>
        <p:nvSpPr>
          <p:cNvPr id="114691" name="Rectangle 3"/>
          <p:cNvSpPr>
            <a:spLocks noGrp="1" noChangeArrowheads="1"/>
          </p:cNvSpPr>
          <p:nvPr>
            <p:ph idx="1"/>
          </p:nvPr>
        </p:nvSpPr>
        <p:spPr>
          <a:xfrm>
            <a:off x="381000" y="1219200"/>
            <a:ext cx="11379200" cy="4729163"/>
          </a:xfrm>
        </p:spPr>
        <p:txBody>
          <a:bodyPr/>
          <a:lstStyle/>
          <a:p>
            <a:pPr eaLnBrk="1" hangingPunct="1">
              <a:lnSpc>
                <a:spcPct val="80000"/>
              </a:lnSpc>
            </a:pPr>
            <a:r>
              <a:rPr lang="zh-CN" altLang="en-US" sz="2400" smtClean="0">
                <a:ea typeface="宋体" pitchFamily="2" charset="-122"/>
              </a:rPr>
              <a:t>G. Hinton. A Practical Guide to Training Restricted Boltzmann Machines, Tech Report, No. UTML TR 2010-003, Department of Computer Science, University of Toronto, Canada</a:t>
            </a:r>
          </a:p>
          <a:p>
            <a:pPr eaLnBrk="1" hangingPunct="1">
              <a:lnSpc>
                <a:spcPct val="80000"/>
              </a:lnSpc>
            </a:pPr>
            <a:r>
              <a:rPr lang="zh-CN" altLang="en-US" sz="2400" smtClean="0">
                <a:ea typeface="宋体" pitchFamily="2" charset="-122"/>
              </a:rPr>
              <a:t>G. Hinton and R. Salakhutdinov. Reducing the Dimensionality of Data with Neural Networks. Science, 2006</a:t>
            </a:r>
          </a:p>
          <a:p>
            <a:pPr eaLnBrk="1" hangingPunct="1">
              <a:lnSpc>
                <a:spcPct val="80000"/>
              </a:lnSpc>
            </a:pPr>
            <a:r>
              <a:rPr lang="en-US" altLang="zh-CN" sz="2400" smtClean="0">
                <a:ea typeface="宋体" pitchFamily="2" charset="-122"/>
              </a:rPr>
              <a:t>Vincent, Pascal, et al. Stacked Denoising Autoencoders: Learning Useful Representations in a Deep Network with a Local Denoising Criterion. </a:t>
            </a:r>
            <a:r>
              <a:rPr lang="en-US" altLang="zh-CN" sz="2400" i="1" smtClean="0">
                <a:ea typeface="宋体" pitchFamily="2" charset="-122"/>
              </a:rPr>
              <a:t>Journal of Machine Learning Research</a:t>
            </a:r>
            <a:r>
              <a:rPr lang="en-US" altLang="zh-CN" sz="2400" smtClean="0">
                <a:ea typeface="宋体" pitchFamily="2" charset="-122"/>
              </a:rPr>
              <a:t> 11.12(2010):3371-3408.</a:t>
            </a:r>
          </a:p>
          <a:p>
            <a:pPr eaLnBrk="1" hangingPunct="1">
              <a:lnSpc>
                <a:spcPct val="80000"/>
              </a:lnSpc>
            </a:pPr>
            <a:r>
              <a:rPr lang="zh-CN" altLang="en-US" sz="2400" smtClean="0">
                <a:ea typeface="宋体" pitchFamily="2" charset="-122"/>
              </a:rPr>
              <a:t>Yoshua Bengio: Learning Deep architectures for AI, Foundations and Trends in Machine Learning, 2(1), 2009</a:t>
            </a:r>
          </a:p>
          <a:p>
            <a:pPr eaLnBrk="1" hangingPunct="1">
              <a:lnSpc>
                <a:spcPct val="80000"/>
              </a:lnSpc>
            </a:pPr>
            <a:r>
              <a:rPr lang="zh-CN" altLang="en-US" sz="2400" smtClean="0">
                <a:ea typeface="宋体" pitchFamily="2" charset="-122"/>
              </a:rPr>
              <a:t>http://deeplearning.net/tutorial/</a:t>
            </a:r>
          </a:p>
          <a:p>
            <a:pPr eaLnBrk="1" hangingPunct="1">
              <a:lnSpc>
                <a:spcPct val="80000"/>
              </a:lnSpc>
            </a:pPr>
            <a:r>
              <a:rPr lang="zh-CN" altLang="en-US" sz="2400" smtClean="0">
                <a:ea typeface="宋体" pitchFamily="2" charset="-122"/>
              </a:rPr>
              <a:t>G. Hinton, S. Osindero and Y. W. Teh. A fast learning algorithm for deep belief nets. Neural Computation, 2006</a:t>
            </a:r>
          </a:p>
          <a:p>
            <a:pPr eaLnBrk="1" hangingPunct="1">
              <a:lnSpc>
                <a:spcPct val="80000"/>
              </a:lnSpc>
            </a:pPr>
            <a:r>
              <a:rPr lang="zh-CN" altLang="en-US" sz="2400" smtClean="0">
                <a:ea typeface="宋体" pitchFamily="2" charset="-122"/>
              </a:rPr>
              <a:t>Kevin P. Murphy. Machine Learning: A Probabilistic Perspective. Chapter 28 : Deep Learning. The MIT Press, 2012</a:t>
            </a:r>
          </a:p>
          <a:p>
            <a:pPr eaLnBrk="1" hangingPunct="1">
              <a:lnSpc>
                <a:spcPct val="80000"/>
              </a:lnSpc>
            </a:pPr>
            <a:r>
              <a:rPr lang="zh-CN" altLang="en-US" sz="2400" smtClean="0">
                <a:ea typeface="宋体" pitchFamily="2" charset="-122"/>
              </a:rPr>
              <a:t>Bengioy 的书：http://www.iro.umontreal.ca/~bengioy/DLbook/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ea typeface="宋体" pitchFamily="2" charset="-122"/>
              </a:rPr>
              <a:t>不同水平的抽象</a:t>
            </a:r>
          </a:p>
        </p:txBody>
      </p:sp>
      <p:sp>
        <p:nvSpPr>
          <p:cNvPr id="36867" name="Rectangle 3"/>
          <p:cNvSpPr>
            <a:spLocks noGrp="1" noChangeArrowheads="1"/>
          </p:cNvSpPr>
          <p:nvPr>
            <p:ph idx="1"/>
          </p:nvPr>
        </p:nvSpPr>
        <p:spPr/>
        <p:txBody>
          <a:bodyPr/>
          <a:lstStyle/>
          <a:p>
            <a:pPr eaLnBrk="1" hangingPunct="1"/>
            <a:r>
              <a:rPr lang="zh-CN" altLang="en-US" smtClean="0">
                <a:ea typeface="宋体" pitchFamily="2" charset="-122"/>
              </a:rPr>
              <a:t>层次化表示</a:t>
            </a:r>
          </a:p>
        </p:txBody>
      </p:sp>
      <p:pic>
        <p:nvPicPr>
          <p:cNvPr id="36868" name="Picture 4" descr="IMG_256"/>
          <p:cNvPicPr>
            <a:picLocks noChangeAspect="1" noChangeArrowheads="1"/>
          </p:cNvPicPr>
          <p:nvPr/>
        </p:nvPicPr>
        <p:blipFill>
          <a:blip r:embed="rId2" cstate="print"/>
          <a:srcRect/>
          <a:stretch>
            <a:fillRect/>
          </a:stretch>
        </p:blipFill>
        <p:spPr bwMode="auto">
          <a:xfrm>
            <a:off x="4419600" y="1371600"/>
            <a:ext cx="6961188" cy="5219700"/>
          </a:xfrm>
          <a:prstGeom prst="rect">
            <a:avLst/>
          </a:prstGeom>
          <a:noFill/>
          <a:ln w="9525">
            <a:noFill/>
            <a:miter lim="800000"/>
            <a:headEnd/>
            <a:tailEnd/>
          </a:ln>
        </p:spPr>
      </p:pic>
      <p:sp>
        <p:nvSpPr>
          <p:cNvPr id="36869" name="Text Box 5"/>
          <p:cNvSpPr txBox="1">
            <a:spLocks noChangeArrowheads="1"/>
          </p:cNvSpPr>
          <p:nvPr/>
        </p:nvSpPr>
        <p:spPr bwMode="auto">
          <a:xfrm>
            <a:off x="8839200" y="5029200"/>
            <a:ext cx="2286000" cy="457200"/>
          </a:xfrm>
          <a:prstGeom prst="rect">
            <a:avLst/>
          </a:prstGeom>
          <a:noFill/>
          <a:ln w="9525">
            <a:noFill/>
            <a:miter lim="800000"/>
            <a:headEnd/>
            <a:tailEnd/>
          </a:ln>
        </p:spPr>
        <p:txBody>
          <a:bodyPr>
            <a:spAutoFit/>
          </a:bodyPr>
          <a:lstStyle/>
          <a:p>
            <a:pPr>
              <a:buFont typeface="Arial" pitchFamily="34" charset="0"/>
              <a:buNone/>
            </a:pPr>
            <a:r>
              <a:rPr lang="zh-CN" altLang="en-US" sz="2400"/>
              <a:t>脑的深层结构</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ea typeface="宋体" pitchFamily="2" charset="-122"/>
              </a:rPr>
              <a:t>传统机器学习</a:t>
            </a:r>
          </a:p>
        </p:txBody>
      </p:sp>
      <p:sp>
        <p:nvSpPr>
          <p:cNvPr id="32771" name="Rectangle 3"/>
          <p:cNvSpPr>
            <a:spLocks noGrp="1" noChangeArrowheads="1"/>
          </p:cNvSpPr>
          <p:nvPr>
            <p:ph idx="1"/>
          </p:nvPr>
        </p:nvSpPr>
        <p:spPr/>
        <p:txBody>
          <a:bodyPr/>
          <a:lstStyle/>
          <a:p>
            <a:pPr eaLnBrk="1" hangingPunct="1"/>
            <a:r>
              <a:rPr lang="zh-CN" altLang="en-US" smtClean="0">
                <a:ea typeface="宋体" pitchFamily="2" charset="-122"/>
              </a:rPr>
              <a:t>解决这些问题的思路</a:t>
            </a:r>
          </a:p>
          <a:p>
            <a:pPr eaLnBrk="1" hangingPunct="1"/>
            <a:endParaRPr lang="zh-CN" altLang="zh-CN" smtClean="0">
              <a:ea typeface="宋体" pitchFamily="2" charset="-122"/>
            </a:endParaRPr>
          </a:p>
          <a:p>
            <a:pPr eaLnBrk="1" hangingPunct="1"/>
            <a:endParaRPr lang="zh-CN" altLang="zh-CN" smtClean="0">
              <a:ea typeface="宋体" pitchFamily="2" charset="-122"/>
            </a:endParaRPr>
          </a:p>
          <a:p>
            <a:pPr eaLnBrk="1" hangingPunct="1"/>
            <a:endParaRPr lang="zh-CN" altLang="zh-CN" smtClean="0">
              <a:ea typeface="宋体" pitchFamily="2" charset="-122"/>
            </a:endParaRPr>
          </a:p>
          <a:p>
            <a:pPr eaLnBrk="1" hangingPunct="1"/>
            <a:endParaRPr lang="zh-CN" altLang="zh-CN" smtClean="0">
              <a:ea typeface="宋体" pitchFamily="2" charset="-122"/>
            </a:endParaRPr>
          </a:p>
          <a:p>
            <a:pPr lvl="1" eaLnBrk="1" hangingPunct="1"/>
            <a:r>
              <a:rPr lang="zh-CN" altLang="en-US" smtClean="0">
                <a:ea typeface="宋体" pitchFamily="2" charset="-122"/>
              </a:rPr>
              <a:t>良好的特征表达，对最终算法的准确性起了非常关键的作用，而且系统主要的计算和测试工作都耗在这一大部分。</a:t>
            </a:r>
          </a:p>
          <a:p>
            <a:pPr lvl="1" eaLnBrk="1" hangingPunct="1"/>
            <a:r>
              <a:rPr lang="zh-CN" altLang="en-US" smtClean="0">
                <a:ea typeface="宋体" pitchFamily="2" charset="-122"/>
              </a:rPr>
              <a:t>但实际中一般都是人工完成的。</a:t>
            </a:r>
          </a:p>
        </p:txBody>
      </p:sp>
      <p:pic>
        <p:nvPicPr>
          <p:cNvPr id="32772" name="Picture 3"/>
          <p:cNvPicPr>
            <a:picLocks noChangeAspect="1" noChangeArrowheads="1"/>
          </p:cNvPicPr>
          <p:nvPr/>
        </p:nvPicPr>
        <p:blipFill>
          <a:blip r:embed="rId3" cstate="print"/>
          <a:srcRect/>
          <a:stretch>
            <a:fillRect/>
          </a:stretch>
        </p:blipFill>
        <p:spPr bwMode="auto">
          <a:xfrm>
            <a:off x="1600200" y="2057400"/>
            <a:ext cx="9483725" cy="1066800"/>
          </a:xfrm>
          <a:prstGeom prst="rect">
            <a:avLst/>
          </a:prstGeom>
          <a:noFill/>
          <a:ln w="9525">
            <a:noFill/>
            <a:miter lim="800000"/>
            <a:headEnd/>
            <a:tailEnd/>
          </a:ln>
        </p:spPr>
      </p:pic>
      <p:sp>
        <p:nvSpPr>
          <p:cNvPr id="32773" name="AutoShape 5"/>
          <p:cNvSpPr>
            <a:spLocks/>
          </p:cNvSpPr>
          <p:nvPr/>
        </p:nvSpPr>
        <p:spPr bwMode="auto">
          <a:xfrm rot="5400000">
            <a:off x="6134100" y="876300"/>
            <a:ext cx="228600" cy="5029200"/>
          </a:xfrm>
          <a:prstGeom prst="rightBrace">
            <a:avLst>
              <a:gd name="adj1" fmla="val 183130"/>
              <a:gd name="adj2" fmla="val 50000"/>
            </a:avLst>
          </a:prstGeom>
          <a:noFill/>
          <a:ln w="9525">
            <a:solidFill>
              <a:schemeClr val="tx1"/>
            </a:solidFill>
            <a:round/>
            <a:headEnd/>
            <a:tailEnd/>
          </a:ln>
        </p:spPr>
        <p:txBody>
          <a:bodyPr anchor="ctr"/>
          <a:lstStyle/>
          <a:p>
            <a:pPr>
              <a:buFont typeface="Arial" pitchFamily="34" charset="0"/>
              <a:buNone/>
            </a:pPr>
            <a:endParaRPr lang="zh-CN" altLang="en-US"/>
          </a:p>
        </p:txBody>
      </p:sp>
      <p:sp>
        <p:nvSpPr>
          <p:cNvPr id="32774" name="Text Box 6"/>
          <p:cNvSpPr txBox="1">
            <a:spLocks noChangeArrowheads="1"/>
          </p:cNvSpPr>
          <p:nvPr/>
        </p:nvSpPr>
        <p:spPr bwMode="auto">
          <a:xfrm>
            <a:off x="5487988" y="3657600"/>
            <a:ext cx="1577975" cy="457200"/>
          </a:xfrm>
          <a:prstGeom prst="rect">
            <a:avLst/>
          </a:prstGeom>
          <a:noFill/>
          <a:ln w="9525">
            <a:noFill/>
            <a:miter lim="800000"/>
            <a:headEnd/>
            <a:tailEnd/>
          </a:ln>
        </p:spPr>
        <p:txBody>
          <a:bodyPr>
            <a:spAutoFit/>
          </a:bodyPr>
          <a:lstStyle/>
          <a:p>
            <a:pPr>
              <a:buFont typeface="Arial" pitchFamily="34" charset="0"/>
              <a:buNone/>
            </a:pPr>
            <a:r>
              <a:rPr lang="zh-CN" altLang="en-US" sz="2400"/>
              <a:t>特征表达</a:t>
            </a:r>
          </a:p>
        </p:txBody>
      </p:sp>
      <p:sp>
        <p:nvSpPr>
          <p:cNvPr id="21511" name="Text Box 7"/>
          <p:cNvSpPr txBox="1">
            <a:spLocks noChangeArrowheads="1"/>
          </p:cNvSpPr>
          <p:nvPr/>
        </p:nvSpPr>
        <p:spPr bwMode="auto">
          <a:xfrm>
            <a:off x="2590800" y="4267200"/>
            <a:ext cx="6705600" cy="642938"/>
          </a:xfrm>
          <a:prstGeom prst="rect">
            <a:avLst/>
          </a:prstGeom>
          <a:solidFill>
            <a:srgbClr val="FFFF00"/>
          </a:solidFill>
          <a:ln w="9525">
            <a:noFill/>
            <a:miter lim="800000"/>
            <a:headEnd/>
            <a:tailEnd/>
          </a:ln>
        </p:spPr>
        <p:txBody>
          <a:bodyPr lIns="90170" tIns="46990" rIns="90170" bIns="46990">
            <a:spAutoFit/>
          </a:bodyPr>
          <a:lstStyle/>
          <a:p>
            <a:pPr>
              <a:buFont typeface="Arial" pitchFamily="34" charset="0"/>
              <a:buNone/>
            </a:pPr>
            <a:r>
              <a:rPr lang="zh-CN" altLang="en-US" sz="3600">
                <a:solidFill>
                  <a:schemeClr val="accent2"/>
                </a:solidFill>
              </a:rPr>
              <a:t>能不能自动地学习一些特征呢？</a:t>
            </a:r>
          </a:p>
        </p:txBody>
      </p:sp>
      <p:sp>
        <p:nvSpPr>
          <p:cNvPr id="21512" name="Text Box 8"/>
          <p:cNvSpPr txBox="1">
            <a:spLocks noChangeArrowheads="1"/>
          </p:cNvSpPr>
          <p:nvPr/>
        </p:nvSpPr>
        <p:spPr bwMode="auto">
          <a:xfrm>
            <a:off x="3048000" y="5334000"/>
            <a:ext cx="5181600" cy="765175"/>
          </a:xfrm>
          <a:prstGeom prst="rect">
            <a:avLst/>
          </a:prstGeom>
          <a:solidFill>
            <a:srgbClr val="FFFF00"/>
          </a:solidFill>
          <a:ln w="9525">
            <a:noFill/>
            <a:miter lim="800000"/>
            <a:headEnd/>
            <a:tailEnd/>
          </a:ln>
        </p:spPr>
        <p:txBody>
          <a:bodyPr lIns="90170" tIns="46990" rIns="90170" bIns="46990">
            <a:spAutoFit/>
          </a:bodyPr>
          <a:lstStyle/>
          <a:p>
            <a:pPr>
              <a:buFont typeface="Arial" pitchFamily="34" charset="0"/>
              <a:buNone/>
            </a:pPr>
            <a:r>
              <a:rPr lang="zh-CN" altLang="en-US" sz="4400">
                <a:solidFill>
                  <a:srgbClr val="FF0000"/>
                </a:solidFill>
              </a:rPr>
              <a:t>能！Deep 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bldLvl="0" animBg="1"/>
      <p:bldP spid="2151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zh-CN" smtClean="0">
                <a:ea typeface="宋体" pitchFamily="2" charset="-122"/>
              </a:rPr>
              <a:t>Computer Vision Features</a:t>
            </a:r>
          </a:p>
        </p:txBody>
      </p:sp>
      <p:sp>
        <p:nvSpPr>
          <p:cNvPr id="38915" name="Rectangle 3"/>
          <p:cNvSpPr>
            <a:spLocks noGrp="1" noChangeArrowheads="1"/>
          </p:cNvSpPr>
          <p:nvPr>
            <p:ph idx="1"/>
          </p:nvPr>
        </p:nvSpPr>
        <p:spPr/>
        <p:txBody>
          <a:bodyPr/>
          <a:lstStyle/>
          <a:p>
            <a:pPr eaLnBrk="1" hangingPunct="1"/>
            <a:endParaRPr lang="zh-CN" altLang="zh-CN" smtClean="0">
              <a:ea typeface="宋体" pitchFamily="2" charset="-122"/>
            </a:endParaRPr>
          </a:p>
        </p:txBody>
      </p:sp>
      <p:pic>
        <p:nvPicPr>
          <p:cNvPr id="38916" name="Picture 4"/>
          <p:cNvPicPr>
            <a:picLocks noChangeAspect="1" noChangeArrowheads="1"/>
          </p:cNvPicPr>
          <p:nvPr/>
        </p:nvPicPr>
        <p:blipFill>
          <a:blip r:embed="rId2" cstate="print"/>
          <a:srcRect/>
          <a:stretch>
            <a:fillRect/>
          </a:stretch>
        </p:blipFill>
        <p:spPr bwMode="auto">
          <a:xfrm>
            <a:off x="2133600" y="1219200"/>
            <a:ext cx="8420100" cy="5476875"/>
          </a:xfrm>
          <a:prstGeom prst="rect">
            <a:avLst/>
          </a:prstGeom>
          <a:noFill/>
          <a:ln w="9525">
            <a:noFill/>
            <a:miter lim="800000"/>
            <a:headEnd/>
            <a:tailEnd/>
          </a:ln>
        </p:spPr>
      </p:pic>
      <p:pic>
        <p:nvPicPr>
          <p:cNvPr id="27653" name="Picture 5"/>
          <p:cNvPicPr>
            <a:picLocks noChangeAspect="1" noChangeArrowheads="1"/>
          </p:cNvPicPr>
          <p:nvPr/>
        </p:nvPicPr>
        <p:blipFill>
          <a:blip r:embed="rId3" cstate="print"/>
          <a:srcRect/>
          <a:stretch>
            <a:fillRect/>
          </a:stretch>
        </p:blipFill>
        <p:spPr bwMode="auto">
          <a:xfrm>
            <a:off x="2168525" y="1139825"/>
            <a:ext cx="8458200" cy="5486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zh-CN" smtClean="0">
                <a:ea typeface="宋体" pitchFamily="2" charset="-122"/>
              </a:rPr>
              <a:t>Audio Features</a:t>
            </a:r>
          </a:p>
        </p:txBody>
      </p:sp>
      <p:sp>
        <p:nvSpPr>
          <p:cNvPr id="39939" name="Rectangle 3"/>
          <p:cNvSpPr>
            <a:spLocks noGrp="1" noChangeArrowheads="1"/>
          </p:cNvSpPr>
          <p:nvPr>
            <p:ph idx="1"/>
          </p:nvPr>
        </p:nvSpPr>
        <p:spPr/>
        <p:txBody>
          <a:bodyPr/>
          <a:lstStyle/>
          <a:p>
            <a:pPr eaLnBrk="1" hangingPunct="1"/>
            <a:endParaRPr lang="zh-CN" altLang="zh-CN" smtClean="0">
              <a:ea typeface="宋体" pitchFamily="2" charset="-122"/>
            </a:endParaRPr>
          </a:p>
        </p:txBody>
      </p:sp>
      <p:pic>
        <p:nvPicPr>
          <p:cNvPr id="39940" name="Picture 4"/>
          <p:cNvPicPr>
            <a:picLocks noChangeAspect="1" noChangeArrowheads="1"/>
          </p:cNvPicPr>
          <p:nvPr/>
        </p:nvPicPr>
        <p:blipFill>
          <a:blip r:embed="rId2" cstate="print"/>
          <a:srcRect/>
          <a:stretch>
            <a:fillRect/>
          </a:stretch>
        </p:blipFill>
        <p:spPr bwMode="auto">
          <a:xfrm>
            <a:off x="1924050" y="1333500"/>
            <a:ext cx="8343900" cy="5095875"/>
          </a:xfrm>
          <a:prstGeom prst="rect">
            <a:avLst/>
          </a:prstGeom>
          <a:noFill/>
          <a:ln w="9525">
            <a:noFill/>
            <a:miter lim="800000"/>
            <a:headEnd/>
            <a:tailEnd/>
          </a:ln>
        </p:spPr>
      </p:pic>
      <p:pic>
        <p:nvPicPr>
          <p:cNvPr id="28677" name="Picture 5"/>
          <p:cNvPicPr>
            <a:picLocks noChangeAspect="1" noChangeArrowheads="1"/>
          </p:cNvPicPr>
          <p:nvPr/>
        </p:nvPicPr>
        <p:blipFill>
          <a:blip r:embed="rId3" cstate="print"/>
          <a:srcRect/>
          <a:stretch>
            <a:fillRect/>
          </a:stretch>
        </p:blipFill>
        <p:spPr bwMode="auto">
          <a:xfrm>
            <a:off x="1981200" y="1309688"/>
            <a:ext cx="8229600" cy="5448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400</TotalTime>
  <Pages>0</Pages>
  <Words>3696</Words>
  <Characters>0</Characters>
  <Application>Microsoft Office PowerPoint</Application>
  <DocSecurity>0</DocSecurity>
  <PresentationFormat>宽屏</PresentationFormat>
  <Lines>0</Lines>
  <Paragraphs>282</Paragraphs>
  <Slides>57</Slides>
  <Notes>16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4</vt:i4>
      </vt:variant>
      <vt:variant>
        <vt:lpstr>幻灯片标题</vt:lpstr>
      </vt:variant>
      <vt:variant>
        <vt:i4>57</vt:i4>
      </vt:variant>
    </vt:vector>
  </HeadingPairs>
  <TitlesOfParts>
    <vt:vector size="68" baseType="lpstr">
      <vt:lpstr>楷体</vt:lpstr>
      <vt:lpstr>宋体</vt:lpstr>
      <vt:lpstr>Arial</vt:lpstr>
      <vt:lpstr>Calibri</vt:lpstr>
      <vt:lpstr>Times New Roman</vt:lpstr>
      <vt:lpstr>Wingdings</vt:lpstr>
      <vt:lpstr>dan-berkeley-nlp-v1</vt:lpstr>
      <vt:lpstr>MathType 6.0 Equation</vt:lpstr>
      <vt:lpstr>Equation.3</vt:lpstr>
      <vt:lpstr>Equation.KSEE3</vt:lpstr>
      <vt:lpstr>Bitmap Image</vt:lpstr>
      <vt:lpstr>深度神经网络 I Deep Neural Networks</vt:lpstr>
      <vt:lpstr>内容</vt:lpstr>
      <vt:lpstr>动机——Why Deep Learning?             </vt:lpstr>
      <vt:lpstr>深度学习</vt:lpstr>
      <vt:lpstr>生物学启示</vt:lpstr>
      <vt:lpstr>不同水平的抽象</vt:lpstr>
      <vt:lpstr>传统机器学习</vt:lpstr>
      <vt:lpstr>Computer Vision Features</vt:lpstr>
      <vt:lpstr>Audio Features</vt:lpstr>
      <vt:lpstr>Deep Learning 基本思想</vt:lpstr>
      <vt:lpstr>深层 vs 浅层神经网络</vt:lpstr>
      <vt:lpstr>深层 vs 浅层神经网络</vt:lpstr>
      <vt:lpstr>BP算法的问题</vt:lpstr>
      <vt:lpstr>BP算法的问题</vt:lpstr>
      <vt:lpstr>克服BP的限制</vt:lpstr>
      <vt:lpstr>Deep learning训练</vt:lpstr>
      <vt:lpstr>Deep Learning的常用模型                ——AutoEncoder自动编码器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AutoEncoder自动编码器</vt:lpstr>
      <vt:lpstr>两隐层自编码网络MNIST手写数字识别</vt:lpstr>
      <vt:lpstr>两隐层自编码网络MNIST手写数字识别</vt:lpstr>
      <vt:lpstr>两隐层自编码网络MNIST手写数字识别</vt:lpstr>
      <vt:lpstr>两隐层自编码网络MNIST手写数字识别</vt:lpstr>
      <vt:lpstr>栈式自编码器神经网络</vt:lpstr>
      <vt:lpstr>PowerPoint 演示文稿</vt:lpstr>
      <vt:lpstr>Deep Learning的常用模型                ——Deep Belief Networks(DBN)</vt:lpstr>
      <vt:lpstr>二值随机神经元 (Bernoulli variables)</vt:lpstr>
      <vt:lpstr>波尔兹曼机 Boltzmann Machine</vt:lpstr>
      <vt:lpstr>受限波尔兹曼机 Restricted Boltzmann Machines</vt:lpstr>
      <vt:lpstr>PowerPoint 演示文稿</vt:lpstr>
      <vt:lpstr>PowerPoint 演示文稿</vt:lpstr>
      <vt:lpstr>受限波尔兹曼机</vt:lpstr>
      <vt:lpstr>RBM</vt:lpstr>
      <vt:lpstr>RBM</vt:lpstr>
      <vt:lpstr>RBM</vt:lpstr>
      <vt:lpstr>RBM</vt:lpstr>
      <vt:lpstr>RBM</vt:lpstr>
      <vt:lpstr>RBM</vt:lpstr>
      <vt:lpstr>RBM</vt:lpstr>
      <vt:lpstr>RBM</vt:lpstr>
      <vt:lpstr>RBM</vt:lpstr>
      <vt:lpstr>Deep Belief Networks(DBNs)</vt:lpstr>
      <vt:lpstr>DBN结构</vt:lpstr>
      <vt:lpstr>DBN Greedy training</vt:lpstr>
      <vt:lpstr>DBN Greedy training</vt:lpstr>
      <vt:lpstr>DBN Greedy training</vt:lpstr>
      <vt:lpstr>Fine-tuning</vt:lpstr>
      <vt:lpstr>DBN识别手写数字</vt:lpstr>
      <vt:lpstr>DBN提取音频特征</vt:lpstr>
      <vt:lpstr>DBN提取音频特征</vt:lpstr>
      <vt:lpstr>小结</vt:lpstr>
      <vt:lpstr>References</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ding yuxin</cp:lastModifiedBy>
  <cp:revision>2955</cp:revision>
  <cp:lastPrinted>2014-04-15T18:16:00Z</cp:lastPrinted>
  <dcterms:created xsi:type="dcterms:W3CDTF">2004-08-27T04:16:00Z</dcterms:created>
  <dcterms:modified xsi:type="dcterms:W3CDTF">2018-12-19T04:21:28Z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